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9.jpg" ContentType="image/jpeg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311" r:id="rId3"/>
    <p:sldId id="334" r:id="rId4"/>
    <p:sldId id="346" r:id="rId5"/>
    <p:sldId id="374" r:id="rId6"/>
    <p:sldId id="383" r:id="rId7"/>
    <p:sldId id="339" r:id="rId8"/>
    <p:sldId id="338" r:id="rId9"/>
    <p:sldId id="347" r:id="rId10"/>
    <p:sldId id="348" r:id="rId11"/>
    <p:sldId id="367" r:id="rId12"/>
    <p:sldId id="382" r:id="rId13"/>
    <p:sldId id="386" r:id="rId14"/>
    <p:sldId id="393" r:id="rId15"/>
    <p:sldId id="394" r:id="rId16"/>
    <p:sldId id="395" r:id="rId17"/>
    <p:sldId id="387" r:id="rId18"/>
    <p:sldId id="391" r:id="rId19"/>
    <p:sldId id="392" r:id="rId20"/>
    <p:sldId id="390" r:id="rId21"/>
    <p:sldId id="388" r:id="rId22"/>
    <p:sldId id="389" r:id="rId23"/>
    <p:sldId id="376" r:id="rId24"/>
    <p:sldId id="384" r:id="rId25"/>
    <p:sldId id="385" r:id="rId26"/>
    <p:sldId id="343" r:id="rId27"/>
  </p:sldIdLst>
  <p:sldSz cx="9144000" cy="6858000" type="screen4x3"/>
  <p:notesSz cx="9925050" cy="67960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CC0000"/>
    <a:srgbClr val="D8A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6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9980C-5A81-4F6E-8078-67F9793A33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14D4E47-2348-478D-B8DE-5062FE8324A6}">
      <dgm:prSet phldrT="[Testo]"/>
      <dgm:spPr/>
      <dgm:t>
        <a:bodyPr/>
        <a:lstStyle/>
        <a:p>
          <a:r>
            <a:rPr lang="it-IT" dirty="0" smtClean="0"/>
            <a:t>Crescita occupazionale</a:t>
          </a:r>
          <a:endParaRPr lang="it-IT" dirty="0"/>
        </a:p>
      </dgm:t>
    </dgm:pt>
    <dgm:pt modelId="{22D03406-5887-48F3-9BEE-0B0FED9FD6F2}" type="parTrans" cxnId="{710F75B2-4137-430A-8B8E-15159379E2C5}">
      <dgm:prSet/>
      <dgm:spPr/>
      <dgm:t>
        <a:bodyPr/>
        <a:lstStyle/>
        <a:p>
          <a:endParaRPr lang="it-IT"/>
        </a:p>
      </dgm:t>
    </dgm:pt>
    <dgm:pt modelId="{A5F789AB-4CB8-4FCE-9382-F6F46450BDD7}" type="sibTrans" cxnId="{710F75B2-4137-430A-8B8E-15159379E2C5}">
      <dgm:prSet/>
      <dgm:spPr/>
      <dgm:t>
        <a:bodyPr/>
        <a:lstStyle/>
        <a:p>
          <a:endParaRPr lang="it-IT"/>
        </a:p>
      </dgm:t>
    </dgm:pt>
    <dgm:pt modelId="{1E418D65-12E4-491C-844E-18674E1D3EAF}">
      <dgm:prSet phldrT="[Testo]"/>
      <dgm:spPr/>
      <dgm:t>
        <a:bodyPr/>
        <a:lstStyle/>
        <a:p>
          <a:r>
            <a:rPr lang="it-IT" dirty="0" smtClean="0"/>
            <a:t>Crescita economica</a:t>
          </a:r>
          <a:endParaRPr lang="it-IT" dirty="0"/>
        </a:p>
      </dgm:t>
    </dgm:pt>
    <dgm:pt modelId="{B0706AB2-DBA8-40C7-80AF-9F95A5863568}" type="sibTrans" cxnId="{24CD773C-E7DF-4EBE-9F62-BC64DEF807CF}">
      <dgm:prSet/>
      <dgm:spPr/>
      <dgm:t>
        <a:bodyPr/>
        <a:lstStyle/>
        <a:p>
          <a:endParaRPr lang="it-IT"/>
        </a:p>
      </dgm:t>
    </dgm:pt>
    <dgm:pt modelId="{655CAB1B-CEF0-444A-87C1-1C9AB6DECB22}" type="parTrans" cxnId="{24CD773C-E7DF-4EBE-9F62-BC64DEF807CF}">
      <dgm:prSet/>
      <dgm:spPr/>
      <dgm:t>
        <a:bodyPr/>
        <a:lstStyle/>
        <a:p>
          <a:endParaRPr lang="it-IT"/>
        </a:p>
      </dgm:t>
    </dgm:pt>
    <dgm:pt modelId="{0EB4C327-C688-4DCC-891E-5471433FBA7D}" type="pres">
      <dgm:prSet presAssocID="{2CF9980C-5A81-4F6E-8078-67F9793A3331}" presName="arrowDiagram" presStyleCnt="0">
        <dgm:presLayoutVars>
          <dgm:chMax val="5"/>
          <dgm:dir/>
          <dgm:resizeHandles val="exact"/>
        </dgm:presLayoutVars>
      </dgm:prSet>
      <dgm:spPr/>
    </dgm:pt>
    <dgm:pt modelId="{39827511-F9B8-4ED7-AC08-63EC45087BF3}" type="pres">
      <dgm:prSet presAssocID="{2CF9980C-5A81-4F6E-8078-67F9793A3331}" presName="arrow" presStyleLbl="bgShp" presStyleIdx="0" presStyleCnt="1"/>
      <dgm:spPr>
        <a:solidFill>
          <a:schemeClr val="accent1"/>
        </a:solidFill>
      </dgm:spPr>
    </dgm:pt>
    <dgm:pt modelId="{BF759033-1EA4-4B52-8751-32ECC44294A3}" type="pres">
      <dgm:prSet presAssocID="{2CF9980C-5A81-4F6E-8078-67F9793A3331}" presName="arrowDiagram2" presStyleCnt="0"/>
      <dgm:spPr/>
    </dgm:pt>
    <dgm:pt modelId="{ECEEAE63-B0EA-4C44-A6D1-D801760A1286}" type="pres">
      <dgm:prSet presAssocID="{1E418D65-12E4-491C-844E-18674E1D3EAF}" presName="bullet2a" presStyleLbl="node1" presStyleIdx="0" presStyleCnt="2"/>
      <dgm:spPr/>
    </dgm:pt>
    <dgm:pt modelId="{6E3EF730-565D-45EC-84AC-D87A2332E62B}" type="pres">
      <dgm:prSet presAssocID="{1E418D65-12E4-491C-844E-18674E1D3EAF}" presName="textBox2a" presStyleLbl="revTx" presStyleIdx="0" presStyleCnt="2" custScaleY="464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ECD5A8-FA64-42A9-A1FB-8A4168C533BA}" type="pres">
      <dgm:prSet presAssocID="{914D4E47-2348-478D-B8DE-5062FE8324A6}" presName="bullet2b" presStyleLbl="node1" presStyleIdx="1" presStyleCnt="2"/>
      <dgm:spPr/>
    </dgm:pt>
    <dgm:pt modelId="{9FEAAEF1-3C87-4230-A230-60A7757DC361}" type="pres">
      <dgm:prSet presAssocID="{914D4E47-2348-478D-B8DE-5062FE8324A6}" presName="textBox2b" presStyleLbl="revTx" presStyleIdx="1" presStyleCnt="2" custScaleY="65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567BC0-863E-46EC-A7D0-4C5E7453366F}" type="presOf" srcId="{914D4E47-2348-478D-B8DE-5062FE8324A6}" destId="{9FEAAEF1-3C87-4230-A230-60A7757DC361}" srcOrd="0" destOrd="0" presId="urn:microsoft.com/office/officeart/2005/8/layout/arrow2"/>
    <dgm:cxn modelId="{F1E3B9A2-5483-4CFC-8C7D-21C2ABBC96CC}" type="presOf" srcId="{1E418D65-12E4-491C-844E-18674E1D3EAF}" destId="{6E3EF730-565D-45EC-84AC-D87A2332E62B}" srcOrd="0" destOrd="0" presId="urn:microsoft.com/office/officeart/2005/8/layout/arrow2"/>
    <dgm:cxn modelId="{24CD773C-E7DF-4EBE-9F62-BC64DEF807CF}" srcId="{2CF9980C-5A81-4F6E-8078-67F9793A3331}" destId="{1E418D65-12E4-491C-844E-18674E1D3EAF}" srcOrd="0" destOrd="0" parTransId="{655CAB1B-CEF0-444A-87C1-1C9AB6DECB22}" sibTransId="{B0706AB2-DBA8-40C7-80AF-9F95A5863568}"/>
    <dgm:cxn modelId="{6FB537B3-638D-4066-AC84-F4A9B4B71401}" type="presOf" srcId="{2CF9980C-5A81-4F6E-8078-67F9793A3331}" destId="{0EB4C327-C688-4DCC-891E-5471433FBA7D}" srcOrd="0" destOrd="0" presId="urn:microsoft.com/office/officeart/2005/8/layout/arrow2"/>
    <dgm:cxn modelId="{710F75B2-4137-430A-8B8E-15159379E2C5}" srcId="{2CF9980C-5A81-4F6E-8078-67F9793A3331}" destId="{914D4E47-2348-478D-B8DE-5062FE8324A6}" srcOrd="1" destOrd="0" parTransId="{22D03406-5887-48F3-9BEE-0B0FED9FD6F2}" sibTransId="{A5F789AB-4CB8-4FCE-9382-F6F46450BDD7}"/>
    <dgm:cxn modelId="{0CCAAAC3-1376-426A-8042-55E6B7C8ACB0}" type="presParOf" srcId="{0EB4C327-C688-4DCC-891E-5471433FBA7D}" destId="{39827511-F9B8-4ED7-AC08-63EC45087BF3}" srcOrd="0" destOrd="0" presId="urn:microsoft.com/office/officeart/2005/8/layout/arrow2"/>
    <dgm:cxn modelId="{88C09EE4-A5C0-458C-9542-03C4A7CC5E00}" type="presParOf" srcId="{0EB4C327-C688-4DCC-891E-5471433FBA7D}" destId="{BF759033-1EA4-4B52-8751-32ECC44294A3}" srcOrd="1" destOrd="0" presId="urn:microsoft.com/office/officeart/2005/8/layout/arrow2"/>
    <dgm:cxn modelId="{24BF0930-BEE5-4CD3-9FE8-9873A9B66E4F}" type="presParOf" srcId="{BF759033-1EA4-4B52-8751-32ECC44294A3}" destId="{ECEEAE63-B0EA-4C44-A6D1-D801760A1286}" srcOrd="0" destOrd="0" presId="urn:microsoft.com/office/officeart/2005/8/layout/arrow2"/>
    <dgm:cxn modelId="{30040ABD-BEE4-4208-A7C8-24A8EF1A82CC}" type="presParOf" srcId="{BF759033-1EA4-4B52-8751-32ECC44294A3}" destId="{6E3EF730-565D-45EC-84AC-D87A2332E62B}" srcOrd="1" destOrd="0" presId="urn:microsoft.com/office/officeart/2005/8/layout/arrow2"/>
    <dgm:cxn modelId="{E46BAF6A-9B3D-40FD-A6AB-32BAE245A2D3}" type="presParOf" srcId="{BF759033-1EA4-4B52-8751-32ECC44294A3}" destId="{31ECD5A8-FA64-42A9-A1FB-8A4168C533BA}" srcOrd="2" destOrd="0" presId="urn:microsoft.com/office/officeart/2005/8/layout/arrow2"/>
    <dgm:cxn modelId="{8DA4DB06-B756-461D-90AC-35FE2CBC20C9}" type="presParOf" srcId="{BF759033-1EA4-4B52-8751-32ECC44294A3}" destId="{9FEAAEF1-3C87-4230-A230-60A7757DC36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0B7F5-BFC1-4371-9F90-DD5090CBC56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C5F5D7-8DEF-4290-BC93-535849C76169}">
      <dgm:prSet phldrT="[Testo]"/>
      <dgm:spPr/>
      <dgm:t>
        <a:bodyPr/>
        <a:lstStyle/>
        <a:p>
          <a:r>
            <a:rPr lang="it-IT" dirty="0" smtClean="0"/>
            <a:t>Pensionamento</a:t>
          </a:r>
          <a:endParaRPr lang="it-IT" dirty="0"/>
        </a:p>
      </dgm:t>
    </dgm:pt>
    <dgm:pt modelId="{00CB5972-C3C3-409B-A1D8-E5704696C643}" type="parTrans" cxnId="{4E3A7547-4E30-4488-92B7-E1DBAC4ADECA}">
      <dgm:prSet/>
      <dgm:spPr/>
      <dgm:t>
        <a:bodyPr/>
        <a:lstStyle/>
        <a:p>
          <a:endParaRPr lang="it-IT"/>
        </a:p>
      </dgm:t>
    </dgm:pt>
    <dgm:pt modelId="{692CD59D-1F98-463A-932E-6193AA50FE75}" type="sibTrans" cxnId="{4E3A7547-4E30-4488-92B7-E1DBAC4ADECA}">
      <dgm:prSet/>
      <dgm:spPr/>
      <dgm:t>
        <a:bodyPr/>
        <a:lstStyle/>
        <a:p>
          <a:endParaRPr lang="it-IT"/>
        </a:p>
      </dgm:t>
    </dgm:pt>
    <dgm:pt modelId="{280FB352-8230-411C-884A-A972296676C6}">
      <dgm:prSet phldrT="[Testo]"/>
      <dgm:spPr/>
      <dgm:t>
        <a:bodyPr/>
        <a:lstStyle/>
        <a:p>
          <a:r>
            <a:rPr lang="it-IT" dirty="0" smtClean="0"/>
            <a:t>Nuovo ingresso</a:t>
          </a:r>
          <a:endParaRPr lang="it-IT" dirty="0"/>
        </a:p>
      </dgm:t>
    </dgm:pt>
    <dgm:pt modelId="{29510B4C-7CE9-4564-9CB9-27A25160EC80}" type="parTrans" cxnId="{38945B71-74B3-4ACD-A36D-6858AC7A5B9C}">
      <dgm:prSet/>
      <dgm:spPr/>
      <dgm:t>
        <a:bodyPr/>
        <a:lstStyle/>
        <a:p>
          <a:endParaRPr lang="it-IT"/>
        </a:p>
      </dgm:t>
    </dgm:pt>
    <dgm:pt modelId="{96493CC3-0581-4D6B-9E47-C10B3AE28FA9}" type="sibTrans" cxnId="{38945B71-74B3-4ACD-A36D-6858AC7A5B9C}">
      <dgm:prSet/>
      <dgm:spPr/>
      <dgm:t>
        <a:bodyPr/>
        <a:lstStyle/>
        <a:p>
          <a:endParaRPr lang="it-IT"/>
        </a:p>
      </dgm:t>
    </dgm:pt>
    <dgm:pt modelId="{8C3E96DD-09E2-4F8C-9138-B0A162A25B83}" type="pres">
      <dgm:prSet presAssocID="{9170B7F5-BFC1-4371-9F90-DD5090CBC5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FED7D6-EC86-441C-9DEF-11FB52CD5C49}" type="pres">
      <dgm:prSet presAssocID="{9170B7F5-BFC1-4371-9F90-DD5090CBC560}" presName="ribbon" presStyleLbl="node1" presStyleIdx="0" presStyleCnt="1"/>
      <dgm:spPr/>
    </dgm:pt>
    <dgm:pt modelId="{EA1CE557-1AF0-41D1-94DE-45E8075EF4FA}" type="pres">
      <dgm:prSet presAssocID="{9170B7F5-BFC1-4371-9F90-DD5090CBC56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2BACD-BA33-49DC-A775-CF397B950310}" type="pres">
      <dgm:prSet presAssocID="{9170B7F5-BFC1-4371-9F90-DD5090CBC56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E8725C-CC9E-4306-838E-6809A811CEB3}" type="presOf" srcId="{280FB352-8230-411C-884A-A972296676C6}" destId="{3AA2BACD-BA33-49DC-A775-CF397B950310}" srcOrd="0" destOrd="0" presId="urn:microsoft.com/office/officeart/2005/8/layout/arrow6"/>
    <dgm:cxn modelId="{964AEA8B-34C8-4CDC-A928-3FF501E94BFE}" type="presOf" srcId="{9170B7F5-BFC1-4371-9F90-DD5090CBC560}" destId="{8C3E96DD-09E2-4F8C-9138-B0A162A25B83}" srcOrd="0" destOrd="0" presId="urn:microsoft.com/office/officeart/2005/8/layout/arrow6"/>
    <dgm:cxn modelId="{38945B71-74B3-4ACD-A36D-6858AC7A5B9C}" srcId="{9170B7F5-BFC1-4371-9F90-DD5090CBC560}" destId="{280FB352-8230-411C-884A-A972296676C6}" srcOrd="1" destOrd="0" parTransId="{29510B4C-7CE9-4564-9CB9-27A25160EC80}" sibTransId="{96493CC3-0581-4D6B-9E47-C10B3AE28FA9}"/>
    <dgm:cxn modelId="{4E3A7547-4E30-4488-92B7-E1DBAC4ADECA}" srcId="{9170B7F5-BFC1-4371-9F90-DD5090CBC560}" destId="{71C5F5D7-8DEF-4290-BC93-535849C76169}" srcOrd="0" destOrd="0" parTransId="{00CB5972-C3C3-409B-A1D8-E5704696C643}" sibTransId="{692CD59D-1F98-463A-932E-6193AA50FE75}"/>
    <dgm:cxn modelId="{7691C11E-23B7-457B-B020-87C7F28B6590}" type="presOf" srcId="{71C5F5D7-8DEF-4290-BC93-535849C76169}" destId="{EA1CE557-1AF0-41D1-94DE-45E8075EF4FA}" srcOrd="0" destOrd="0" presId="urn:microsoft.com/office/officeart/2005/8/layout/arrow6"/>
    <dgm:cxn modelId="{AE1F6178-DD52-4AE9-AF04-98506821E2C0}" type="presParOf" srcId="{8C3E96DD-09E2-4F8C-9138-B0A162A25B83}" destId="{5EFED7D6-EC86-441C-9DEF-11FB52CD5C49}" srcOrd="0" destOrd="0" presId="urn:microsoft.com/office/officeart/2005/8/layout/arrow6"/>
    <dgm:cxn modelId="{64556349-4BA9-4757-AE51-40A1B5AFB157}" type="presParOf" srcId="{8C3E96DD-09E2-4F8C-9138-B0A162A25B83}" destId="{EA1CE557-1AF0-41D1-94DE-45E8075EF4FA}" srcOrd="1" destOrd="0" presId="urn:microsoft.com/office/officeart/2005/8/layout/arrow6"/>
    <dgm:cxn modelId="{1D47B6EF-E4F3-45DF-BA62-517B08E3DA52}" type="presParOf" srcId="{8C3E96DD-09E2-4F8C-9138-B0A162A25B83}" destId="{3AA2BACD-BA33-49DC-A775-CF397B95031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5DF94-E792-4EAF-B0F0-174D33E5118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4304BC3-A537-4AC1-81AE-B9B8F67B835B}">
      <dgm:prSet phldrT="[Testo]" custT="1"/>
      <dgm:spPr/>
      <dgm:t>
        <a:bodyPr/>
        <a:lstStyle/>
        <a:p>
          <a:r>
            <a:rPr lang="it-IT" sz="2000" dirty="0" smtClean="0"/>
            <a:t>SETTORE: Costruzioni e infrastrutture</a:t>
          </a:r>
          <a:endParaRPr lang="it-IT" sz="2000" dirty="0"/>
        </a:p>
      </dgm:t>
    </dgm:pt>
    <dgm:pt modelId="{3A4AFF02-708A-41AA-9DD2-4E5C5E22DD45}" type="parTrans" cxnId="{9BCD9865-4C77-4E1F-8490-108DB113C829}">
      <dgm:prSet/>
      <dgm:spPr/>
      <dgm:t>
        <a:bodyPr/>
        <a:lstStyle/>
        <a:p>
          <a:endParaRPr lang="it-IT" sz="3600"/>
        </a:p>
      </dgm:t>
    </dgm:pt>
    <dgm:pt modelId="{F0E27912-D9AB-4663-ABD3-4773C8212225}" type="sibTrans" cxnId="{9BCD9865-4C77-4E1F-8490-108DB113C829}">
      <dgm:prSet/>
      <dgm:spPr/>
      <dgm:t>
        <a:bodyPr/>
        <a:lstStyle/>
        <a:p>
          <a:endParaRPr lang="it-IT" sz="3600"/>
        </a:p>
      </dgm:t>
    </dgm:pt>
    <dgm:pt modelId="{2B769517-ECFD-4339-A38C-A98986E35DA4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1600" b="1" dirty="0" smtClean="0"/>
            <a:t>EXPANSION DEMAND</a:t>
          </a:r>
        </a:p>
        <a:p>
          <a:r>
            <a:rPr lang="it-IT" sz="1600" b="1" dirty="0" smtClean="0">
              <a:solidFill>
                <a:schemeClr val="bg1"/>
              </a:solidFill>
            </a:rPr>
            <a:t>Scenario A    26.400</a:t>
          </a:r>
        </a:p>
        <a:p>
          <a:r>
            <a:rPr lang="it-IT" sz="1600" b="1" dirty="0" smtClean="0">
              <a:solidFill>
                <a:schemeClr val="bg1"/>
              </a:solidFill>
            </a:rPr>
            <a:t>Scenario B  44.700</a:t>
          </a:r>
        </a:p>
      </dgm:t>
    </dgm:pt>
    <dgm:pt modelId="{9F1529CC-4F27-48CC-803E-F0956485E6BD}" type="parTrans" cxnId="{197038AE-A19C-4F00-BF3B-944E6C0C87D2}">
      <dgm:prSet/>
      <dgm:spPr>
        <a:solidFill>
          <a:schemeClr val="accent6"/>
        </a:solidFill>
      </dgm:spPr>
      <dgm:t>
        <a:bodyPr/>
        <a:lstStyle/>
        <a:p>
          <a:endParaRPr lang="it-IT" sz="3600"/>
        </a:p>
      </dgm:t>
    </dgm:pt>
    <dgm:pt modelId="{07D25EA6-5104-44E1-BF5A-BA0FDE4D714E}" type="sibTrans" cxnId="{197038AE-A19C-4F00-BF3B-944E6C0C87D2}">
      <dgm:prSet/>
      <dgm:spPr/>
      <dgm:t>
        <a:bodyPr/>
        <a:lstStyle/>
        <a:p>
          <a:endParaRPr lang="it-IT" sz="3600"/>
        </a:p>
      </dgm:t>
    </dgm:pt>
    <dgm:pt modelId="{4038F9BE-A1DA-4E1B-80CF-8E6647F3EA61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1600" b="1" cap="none" spc="0" dirty="0" smtClean="0">
              <a:ln w="0"/>
              <a:solidFill>
                <a:schemeClr val="bg1"/>
              </a:solidFill>
              <a:effectLst/>
            </a:rPr>
            <a:t>REPLACEMENT DEMAND </a:t>
          </a:r>
        </a:p>
        <a:p>
          <a:r>
            <a:rPr lang="it-IT" sz="1600" b="1" cap="none" spc="0" dirty="0" smtClean="0">
              <a:ln w="0"/>
              <a:solidFill>
                <a:schemeClr val="bg1"/>
              </a:solidFill>
              <a:effectLst/>
            </a:rPr>
            <a:t>165.700 </a:t>
          </a:r>
        </a:p>
      </dgm:t>
    </dgm:pt>
    <dgm:pt modelId="{C41EDD8D-245E-4857-89AA-B673F23C6A44}" type="parTrans" cxnId="{398D4BD8-B259-4F1B-B6F7-13050269F5D8}">
      <dgm:prSet/>
      <dgm:spPr>
        <a:solidFill>
          <a:schemeClr val="accent6"/>
        </a:solidFill>
      </dgm:spPr>
      <dgm:t>
        <a:bodyPr/>
        <a:lstStyle/>
        <a:p>
          <a:endParaRPr lang="it-IT" sz="3600"/>
        </a:p>
      </dgm:t>
    </dgm:pt>
    <dgm:pt modelId="{3177692D-AC9F-4CA9-910F-669F82F3A4F6}" type="sibTrans" cxnId="{398D4BD8-B259-4F1B-B6F7-13050269F5D8}">
      <dgm:prSet/>
      <dgm:spPr/>
      <dgm:t>
        <a:bodyPr/>
        <a:lstStyle/>
        <a:p>
          <a:endParaRPr lang="it-IT" sz="3600"/>
        </a:p>
      </dgm:t>
    </dgm:pt>
    <dgm:pt modelId="{B864FCF7-11E4-4190-B615-A9A53A91F4CD}" type="pres">
      <dgm:prSet presAssocID="{9F45DF94-E792-4EAF-B0F0-174D33E511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4251291-1EE3-4046-90CB-3FA50DED0252}" type="pres">
      <dgm:prSet presAssocID="{04304BC3-A537-4AC1-81AE-B9B8F67B835B}" presName="hierRoot1" presStyleCnt="0">
        <dgm:presLayoutVars>
          <dgm:hierBranch val="init"/>
        </dgm:presLayoutVars>
      </dgm:prSet>
      <dgm:spPr/>
    </dgm:pt>
    <dgm:pt modelId="{E7875027-4D57-4C26-9AA7-2B1456434217}" type="pres">
      <dgm:prSet presAssocID="{04304BC3-A537-4AC1-81AE-B9B8F67B835B}" presName="rootComposite1" presStyleCnt="0"/>
      <dgm:spPr/>
    </dgm:pt>
    <dgm:pt modelId="{CEFD8B58-E925-494E-B9BC-EE8523EEA099}" type="pres">
      <dgm:prSet presAssocID="{04304BC3-A537-4AC1-81AE-B9B8F67B835B}" presName="rootText1" presStyleLbl="node0" presStyleIdx="0" presStyleCnt="1" custScaleX="14042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E95E19B-44E9-4F72-900D-F2A22D732CB0}" type="pres">
      <dgm:prSet presAssocID="{04304BC3-A537-4AC1-81AE-B9B8F67B835B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89C4F17-53D6-4759-B686-9CF0A2788382}" type="pres">
      <dgm:prSet presAssocID="{04304BC3-A537-4AC1-81AE-B9B8F67B835B}" presName="hierChild2" presStyleCnt="0"/>
      <dgm:spPr/>
    </dgm:pt>
    <dgm:pt modelId="{E7CA04EC-F4DB-4CD2-B4AF-3C6DEC296858}" type="pres">
      <dgm:prSet presAssocID="{9F1529CC-4F27-48CC-803E-F0956485E6BD}" presName="Name37" presStyleLbl="parChTrans1D2" presStyleIdx="0" presStyleCnt="2"/>
      <dgm:spPr/>
      <dgm:t>
        <a:bodyPr/>
        <a:lstStyle/>
        <a:p>
          <a:endParaRPr lang="it-IT"/>
        </a:p>
      </dgm:t>
    </dgm:pt>
    <dgm:pt modelId="{2299A8D3-1F03-4778-A728-BF50B5C0670A}" type="pres">
      <dgm:prSet presAssocID="{2B769517-ECFD-4339-A38C-A98986E35DA4}" presName="hierRoot2" presStyleCnt="0">
        <dgm:presLayoutVars>
          <dgm:hierBranch val="init"/>
        </dgm:presLayoutVars>
      </dgm:prSet>
      <dgm:spPr/>
    </dgm:pt>
    <dgm:pt modelId="{67AECE48-0EAD-465D-A339-CCB118D38349}" type="pres">
      <dgm:prSet presAssocID="{2B769517-ECFD-4339-A38C-A98986E35DA4}" presName="rootComposite" presStyleCnt="0"/>
      <dgm:spPr/>
    </dgm:pt>
    <dgm:pt modelId="{C8B8C0D9-E742-4CF8-B394-F8BA4CC8B035}" type="pres">
      <dgm:prSet presAssocID="{2B769517-ECFD-4339-A38C-A98986E35DA4}" presName="rootText" presStyleLbl="node2" presStyleIdx="0" presStyleCnt="2" custScaleX="191292" custScaleY="15701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B39347C-2DF2-4467-9824-EBD2AA0BF48E}" type="pres">
      <dgm:prSet presAssocID="{2B769517-ECFD-4339-A38C-A98986E35DA4}" presName="rootConnector" presStyleLbl="node2" presStyleIdx="0" presStyleCnt="2"/>
      <dgm:spPr/>
      <dgm:t>
        <a:bodyPr/>
        <a:lstStyle/>
        <a:p>
          <a:endParaRPr lang="it-IT"/>
        </a:p>
      </dgm:t>
    </dgm:pt>
    <dgm:pt modelId="{3BC40B9F-AE0A-442F-B1FE-6D8FB23FD0C0}" type="pres">
      <dgm:prSet presAssocID="{2B769517-ECFD-4339-A38C-A98986E35DA4}" presName="hierChild4" presStyleCnt="0"/>
      <dgm:spPr/>
    </dgm:pt>
    <dgm:pt modelId="{8FA26C79-D934-4CB4-A86E-7392BF805F2D}" type="pres">
      <dgm:prSet presAssocID="{2B769517-ECFD-4339-A38C-A98986E35DA4}" presName="hierChild5" presStyleCnt="0"/>
      <dgm:spPr/>
    </dgm:pt>
    <dgm:pt modelId="{570A7112-B86F-407B-8D4F-13DC58EE4775}" type="pres">
      <dgm:prSet presAssocID="{C41EDD8D-245E-4857-89AA-B673F23C6A44}" presName="Name37" presStyleLbl="parChTrans1D2" presStyleIdx="1" presStyleCnt="2"/>
      <dgm:spPr/>
      <dgm:t>
        <a:bodyPr/>
        <a:lstStyle/>
        <a:p>
          <a:endParaRPr lang="it-IT"/>
        </a:p>
      </dgm:t>
    </dgm:pt>
    <dgm:pt modelId="{F19BA9E6-C066-4D07-8069-C038B02F245A}" type="pres">
      <dgm:prSet presAssocID="{4038F9BE-A1DA-4E1B-80CF-8E6647F3EA61}" presName="hierRoot2" presStyleCnt="0">
        <dgm:presLayoutVars>
          <dgm:hierBranch val="init"/>
        </dgm:presLayoutVars>
      </dgm:prSet>
      <dgm:spPr/>
    </dgm:pt>
    <dgm:pt modelId="{1C86E3BE-3F82-4643-8BBB-0249AAD9A3A2}" type="pres">
      <dgm:prSet presAssocID="{4038F9BE-A1DA-4E1B-80CF-8E6647F3EA61}" presName="rootComposite" presStyleCnt="0"/>
      <dgm:spPr/>
    </dgm:pt>
    <dgm:pt modelId="{71A5EE2B-5ED5-47E6-ABD4-826BB8C4D930}" type="pres">
      <dgm:prSet presAssocID="{4038F9BE-A1DA-4E1B-80CF-8E6647F3EA61}" presName="rootText" presStyleLbl="node2" presStyleIdx="1" presStyleCnt="2" custScaleX="110271" custScaleY="11513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2880429-75CE-4882-8F89-5C02F54651BA}" type="pres">
      <dgm:prSet presAssocID="{4038F9BE-A1DA-4E1B-80CF-8E6647F3EA61}" presName="rootConnector" presStyleLbl="node2" presStyleIdx="1" presStyleCnt="2"/>
      <dgm:spPr/>
      <dgm:t>
        <a:bodyPr/>
        <a:lstStyle/>
        <a:p>
          <a:endParaRPr lang="it-IT"/>
        </a:p>
      </dgm:t>
    </dgm:pt>
    <dgm:pt modelId="{F71C3869-18A4-4FDF-ABB4-779F567DF19B}" type="pres">
      <dgm:prSet presAssocID="{4038F9BE-A1DA-4E1B-80CF-8E6647F3EA61}" presName="hierChild4" presStyleCnt="0"/>
      <dgm:spPr/>
    </dgm:pt>
    <dgm:pt modelId="{A9FD25FC-CFBE-42B8-8359-7638FF396471}" type="pres">
      <dgm:prSet presAssocID="{4038F9BE-A1DA-4E1B-80CF-8E6647F3EA61}" presName="hierChild5" presStyleCnt="0"/>
      <dgm:spPr/>
    </dgm:pt>
    <dgm:pt modelId="{9D8E446A-AE07-4594-B29D-A20D79A85E21}" type="pres">
      <dgm:prSet presAssocID="{04304BC3-A537-4AC1-81AE-B9B8F67B835B}" presName="hierChild3" presStyleCnt="0"/>
      <dgm:spPr/>
    </dgm:pt>
  </dgm:ptLst>
  <dgm:cxnLst>
    <dgm:cxn modelId="{398D4BD8-B259-4F1B-B6F7-13050269F5D8}" srcId="{04304BC3-A537-4AC1-81AE-B9B8F67B835B}" destId="{4038F9BE-A1DA-4E1B-80CF-8E6647F3EA61}" srcOrd="1" destOrd="0" parTransId="{C41EDD8D-245E-4857-89AA-B673F23C6A44}" sibTransId="{3177692D-AC9F-4CA9-910F-669F82F3A4F6}"/>
    <dgm:cxn modelId="{197038AE-A19C-4F00-BF3B-944E6C0C87D2}" srcId="{04304BC3-A537-4AC1-81AE-B9B8F67B835B}" destId="{2B769517-ECFD-4339-A38C-A98986E35DA4}" srcOrd="0" destOrd="0" parTransId="{9F1529CC-4F27-48CC-803E-F0956485E6BD}" sibTransId="{07D25EA6-5104-44E1-BF5A-BA0FDE4D714E}"/>
    <dgm:cxn modelId="{BC32A8EB-C925-4941-8D9A-94614BB0244A}" type="presOf" srcId="{4038F9BE-A1DA-4E1B-80CF-8E6647F3EA61}" destId="{A2880429-75CE-4882-8F89-5C02F54651BA}" srcOrd="1" destOrd="0" presId="urn:microsoft.com/office/officeart/2005/8/layout/orgChart1"/>
    <dgm:cxn modelId="{5B32BC67-9001-4B18-A35A-B01AEDE78647}" type="presOf" srcId="{9F1529CC-4F27-48CC-803E-F0956485E6BD}" destId="{E7CA04EC-F4DB-4CD2-B4AF-3C6DEC296858}" srcOrd="0" destOrd="0" presId="urn:microsoft.com/office/officeart/2005/8/layout/orgChart1"/>
    <dgm:cxn modelId="{5B83E77C-E951-479C-BAE1-EC58BE538570}" type="presOf" srcId="{9F45DF94-E792-4EAF-B0F0-174D33E51189}" destId="{B864FCF7-11E4-4190-B615-A9A53A91F4CD}" srcOrd="0" destOrd="0" presId="urn:microsoft.com/office/officeart/2005/8/layout/orgChart1"/>
    <dgm:cxn modelId="{8EBCCD51-939E-478F-9860-14E4ABA339D9}" type="presOf" srcId="{2B769517-ECFD-4339-A38C-A98986E35DA4}" destId="{CB39347C-2DF2-4467-9824-EBD2AA0BF48E}" srcOrd="1" destOrd="0" presId="urn:microsoft.com/office/officeart/2005/8/layout/orgChart1"/>
    <dgm:cxn modelId="{A181E17C-C2B0-4DEA-8375-17444D02811E}" type="presOf" srcId="{C41EDD8D-245E-4857-89AA-B673F23C6A44}" destId="{570A7112-B86F-407B-8D4F-13DC58EE4775}" srcOrd="0" destOrd="0" presId="urn:microsoft.com/office/officeart/2005/8/layout/orgChart1"/>
    <dgm:cxn modelId="{CC88C451-BBAA-448E-A07E-8869E47FD8FE}" type="presOf" srcId="{04304BC3-A537-4AC1-81AE-B9B8F67B835B}" destId="{4E95E19B-44E9-4F72-900D-F2A22D732CB0}" srcOrd="1" destOrd="0" presId="urn:microsoft.com/office/officeart/2005/8/layout/orgChart1"/>
    <dgm:cxn modelId="{9BCD9865-4C77-4E1F-8490-108DB113C829}" srcId="{9F45DF94-E792-4EAF-B0F0-174D33E51189}" destId="{04304BC3-A537-4AC1-81AE-B9B8F67B835B}" srcOrd="0" destOrd="0" parTransId="{3A4AFF02-708A-41AA-9DD2-4E5C5E22DD45}" sibTransId="{F0E27912-D9AB-4663-ABD3-4773C8212225}"/>
    <dgm:cxn modelId="{2C24087E-F5EB-4E45-B716-163015EA8D7B}" type="presOf" srcId="{04304BC3-A537-4AC1-81AE-B9B8F67B835B}" destId="{CEFD8B58-E925-494E-B9BC-EE8523EEA099}" srcOrd="0" destOrd="0" presId="urn:microsoft.com/office/officeart/2005/8/layout/orgChart1"/>
    <dgm:cxn modelId="{132C053D-47E8-4533-9535-EBBF4353F9CA}" type="presOf" srcId="{2B769517-ECFD-4339-A38C-A98986E35DA4}" destId="{C8B8C0D9-E742-4CF8-B394-F8BA4CC8B035}" srcOrd="0" destOrd="0" presId="urn:microsoft.com/office/officeart/2005/8/layout/orgChart1"/>
    <dgm:cxn modelId="{83FECDDF-0519-478B-9FA0-84D564F4875C}" type="presOf" srcId="{4038F9BE-A1DA-4E1B-80CF-8E6647F3EA61}" destId="{71A5EE2B-5ED5-47E6-ABD4-826BB8C4D930}" srcOrd="0" destOrd="0" presId="urn:microsoft.com/office/officeart/2005/8/layout/orgChart1"/>
    <dgm:cxn modelId="{5D86B57F-C458-4773-A3A0-4BDE1CBA587A}" type="presParOf" srcId="{B864FCF7-11E4-4190-B615-A9A53A91F4CD}" destId="{94251291-1EE3-4046-90CB-3FA50DED0252}" srcOrd="0" destOrd="0" presId="urn:microsoft.com/office/officeart/2005/8/layout/orgChart1"/>
    <dgm:cxn modelId="{0654ADBF-406E-4F7D-8C37-A86D9F5FFDFD}" type="presParOf" srcId="{94251291-1EE3-4046-90CB-3FA50DED0252}" destId="{E7875027-4D57-4C26-9AA7-2B1456434217}" srcOrd="0" destOrd="0" presId="urn:microsoft.com/office/officeart/2005/8/layout/orgChart1"/>
    <dgm:cxn modelId="{5D885D6C-A6CC-405D-A2DC-2B3567851DC4}" type="presParOf" srcId="{E7875027-4D57-4C26-9AA7-2B1456434217}" destId="{CEFD8B58-E925-494E-B9BC-EE8523EEA099}" srcOrd="0" destOrd="0" presId="urn:microsoft.com/office/officeart/2005/8/layout/orgChart1"/>
    <dgm:cxn modelId="{F26286AA-BD73-4068-8B2B-B1EBCD153287}" type="presParOf" srcId="{E7875027-4D57-4C26-9AA7-2B1456434217}" destId="{4E95E19B-44E9-4F72-900D-F2A22D732CB0}" srcOrd="1" destOrd="0" presId="urn:microsoft.com/office/officeart/2005/8/layout/orgChart1"/>
    <dgm:cxn modelId="{D9864F69-DFC8-4787-AFE5-73A904173F3C}" type="presParOf" srcId="{94251291-1EE3-4046-90CB-3FA50DED0252}" destId="{C89C4F17-53D6-4759-B686-9CF0A2788382}" srcOrd="1" destOrd="0" presId="urn:microsoft.com/office/officeart/2005/8/layout/orgChart1"/>
    <dgm:cxn modelId="{B5313D69-5FB6-46F8-B163-432ACF29D1BC}" type="presParOf" srcId="{C89C4F17-53D6-4759-B686-9CF0A2788382}" destId="{E7CA04EC-F4DB-4CD2-B4AF-3C6DEC296858}" srcOrd="0" destOrd="0" presId="urn:microsoft.com/office/officeart/2005/8/layout/orgChart1"/>
    <dgm:cxn modelId="{3EA8A282-AFF3-407D-B53F-BDE67859F970}" type="presParOf" srcId="{C89C4F17-53D6-4759-B686-9CF0A2788382}" destId="{2299A8D3-1F03-4778-A728-BF50B5C0670A}" srcOrd="1" destOrd="0" presId="urn:microsoft.com/office/officeart/2005/8/layout/orgChart1"/>
    <dgm:cxn modelId="{B85DC933-2348-4DF5-AD6D-9D09DF03F356}" type="presParOf" srcId="{2299A8D3-1F03-4778-A728-BF50B5C0670A}" destId="{67AECE48-0EAD-465D-A339-CCB118D38349}" srcOrd="0" destOrd="0" presId="urn:microsoft.com/office/officeart/2005/8/layout/orgChart1"/>
    <dgm:cxn modelId="{3CA04C41-B471-4682-902C-DD053101389F}" type="presParOf" srcId="{67AECE48-0EAD-465D-A339-CCB118D38349}" destId="{C8B8C0D9-E742-4CF8-B394-F8BA4CC8B035}" srcOrd="0" destOrd="0" presId="urn:microsoft.com/office/officeart/2005/8/layout/orgChart1"/>
    <dgm:cxn modelId="{2F785BFD-35AA-4114-8D0C-19EA00823756}" type="presParOf" srcId="{67AECE48-0EAD-465D-A339-CCB118D38349}" destId="{CB39347C-2DF2-4467-9824-EBD2AA0BF48E}" srcOrd="1" destOrd="0" presId="urn:microsoft.com/office/officeart/2005/8/layout/orgChart1"/>
    <dgm:cxn modelId="{3F575154-5BA4-4BC7-BDF6-0CA87EE97E42}" type="presParOf" srcId="{2299A8D3-1F03-4778-A728-BF50B5C0670A}" destId="{3BC40B9F-AE0A-442F-B1FE-6D8FB23FD0C0}" srcOrd="1" destOrd="0" presId="urn:microsoft.com/office/officeart/2005/8/layout/orgChart1"/>
    <dgm:cxn modelId="{A43E7F5C-EAF4-4839-BA44-B5E23B3A5586}" type="presParOf" srcId="{2299A8D3-1F03-4778-A728-BF50B5C0670A}" destId="{8FA26C79-D934-4CB4-A86E-7392BF805F2D}" srcOrd="2" destOrd="0" presId="urn:microsoft.com/office/officeart/2005/8/layout/orgChart1"/>
    <dgm:cxn modelId="{AECEB208-F2B1-4384-9889-34B47A91EE61}" type="presParOf" srcId="{C89C4F17-53D6-4759-B686-9CF0A2788382}" destId="{570A7112-B86F-407B-8D4F-13DC58EE4775}" srcOrd="2" destOrd="0" presId="urn:microsoft.com/office/officeart/2005/8/layout/orgChart1"/>
    <dgm:cxn modelId="{C8D98942-4AE5-42A6-A022-4CDF83A656F7}" type="presParOf" srcId="{C89C4F17-53D6-4759-B686-9CF0A2788382}" destId="{F19BA9E6-C066-4D07-8069-C038B02F245A}" srcOrd="3" destOrd="0" presId="urn:microsoft.com/office/officeart/2005/8/layout/orgChart1"/>
    <dgm:cxn modelId="{E7468CE2-A5A0-40ED-96E1-FD50A3654A1F}" type="presParOf" srcId="{F19BA9E6-C066-4D07-8069-C038B02F245A}" destId="{1C86E3BE-3F82-4643-8BBB-0249AAD9A3A2}" srcOrd="0" destOrd="0" presId="urn:microsoft.com/office/officeart/2005/8/layout/orgChart1"/>
    <dgm:cxn modelId="{DBE294F8-19DC-4BDE-A9C7-7DC28F9F86B0}" type="presParOf" srcId="{1C86E3BE-3F82-4643-8BBB-0249AAD9A3A2}" destId="{71A5EE2B-5ED5-47E6-ABD4-826BB8C4D930}" srcOrd="0" destOrd="0" presId="urn:microsoft.com/office/officeart/2005/8/layout/orgChart1"/>
    <dgm:cxn modelId="{1F071964-C916-449F-8D63-C00CED322AE0}" type="presParOf" srcId="{1C86E3BE-3F82-4643-8BBB-0249AAD9A3A2}" destId="{A2880429-75CE-4882-8F89-5C02F54651BA}" srcOrd="1" destOrd="0" presId="urn:microsoft.com/office/officeart/2005/8/layout/orgChart1"/>
    <dgm:cxn modelId="{0B968073-D052-4B89-8D03-1FD6227101F1}" type="presParOf" srcId="{F19BA9E6-C066-4D07-8069-C038B02F245A}" destId="{F71C3869-18A4-4FDF-ABB4-779F567DF19B}" srcOrd="1" destOrd="0" presId="urn:microsoft.com/office/officeart/2005/8/layout/orgChart1"/>
    <dgm:cxn modelId="{BE7911B8-74DF-4797-8D78-452936968320}" type="presParOf" srcId="{F19BA9E6-C066-4D07-8069-C038B02F245A}" destId="{A9FD25FC-CFBE-42B8-8359-7638FF396471}" srcOrd="2" destOrd="0" presId="urn:microsoft.com/office/officeart/2005/8/layout/orgChart1"/>
    <dgm:cxn modelId="{139B6E1E-1093-4620-8BED-2FE1B323F223}" type="presParOf" srcId="{94251291-1EE3-4046-90CB-3FA50DED0252}" destId="{9D8E446A-AE07-4594-B29D-A20D79A8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4B547-995D-4A72-BD1B-DB0ED54B86E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A6C990-D181-4781-8968-74C639828135}">
      <dgm:prSet phldrT="[Testo]"/>
      <dgm:spPr/>
      <dgm:t>
        <a:bodyPr/>
        <a:lstStyle/>
        <a:p>
          <a:r>
            <a:rPr lang="it-IT" dirty="0" smtClean="0"/>
            <a:t>Laurea </a:t>
          </a:r>
          <a:r>
            <a:rPr lang="it-IT" dirty="0" err="1" smtClean="0"/>
            <a:t>Ind</a:t>
          </a:r>
          <a:r>
            <a:rPr lang="it-IT" dirty="0" smtClean="0"/>
            <a:t>. Architettura, urbanistico, territoriale</a:t>
          </a:r>
          <a:endParaRPr lang="it-IT" dirty="0"/>
        </a:p>
      </dgm:t>
    </dgm:pt>
    <dgm:pt modelId="{F5A07A35-6AFB-447F-A407-FCCA8483A8E9}" type="parTrans" cxnId="{CE999E14-86C2-4B4A-9C8D-5EB025ECFD8E}">
      <dgm:prSet/>
      <dgm:spPr/>
      <dgm:t>
        <a:bodyPr/>
        <a:lstStyle/>
        <a:p>
          <a:endParaRPr lang="it-IT"/>
        </a:p>
      </dgm:t>
    </dgm:pt>
    <dgm:pt modelId="{612C9C61-0E0E-46D9-829F-4026211555AE}" type="sibTrans" cxnId="{CE999E14-86C2-4B4A-9C8D-5EB025ECFD8E}">
      <dgm:prSet/>
      <dgm:spPr/>
      <dgm:t>
        <a:bodyPr/>
        <a:lstStyle/>
        <a:p>
          <a:endParaRPr lang="it-IT"/>
        </a:p>
      </dgm:t>
    </dgm:pt>
    <dgm:pt modelId="{32504721-8BCD-493C-A9FF-5CF7A3DDBB7A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Domanda</a:t>
          </a:r>
          <a:r>
            <a:rPr lang="it-IT" dirty="0" smtClean="0"/>
            <a:t> prevista circa </a:t>
          </a:r>
          <a:r>
            <a:rPr lang="it-IT" dirty="0" smtClean="0">
              <a:solidFill>
                <a:srgbClr val="C00000"/>
              </a:solidFill>
            </a:rPr>
            <a:t>13mila unità</a:t>
          </a:r>
          <a:endParaRPr lang="it-IT" dirty="0">
            <a:solidFill>
              <a:srgbClr val="C00000"/>
            </a:solidFill>
          </a:endParaRPr>
        </a:p>
      </dgm:t>
    </dgm:pt>
    <dgm:pt modelId="{90BF01F0-8FDB-4731-AAF8-D1C17AC034E9}" type="parTrans" cxnId="{0449C707-9D84-4D20-A5FD-BC52BF85C822}">
      <dgm:prSet/>
      <dgm:spPr/>
      <dgm:t>
        <a:bodyPr/>
        <a:lstStyle/>
        <a:p>
          <a:endParaRPr lang="it-IT"/>
        </a:p>
      </dgm:t>
    </dgm:pt>
    <dgm:pt modelId="{B843DFAE-231F-4254-B191-1FCDCBA468A8}" type="sibTrans" cxnId="{0449C707-9D84-4D20-A5FD-BC52BF85C822}">
      <dgm:prSet/>
      <dgm:spPr/>
      <dgm:t>
        <a:bodyPr/>
        <a:lstStyle/>
        <a:p>
          <a:endParaRPr lang="it-IT"/>
        </a:p>
      </dgm:t>
    </dgm:pt>
    <dgm:pt modelId="{C31E543E-1770-43B2-9EC9-6D3C73326BAF}">
      <dgm:prSet phldrT="[Testo]"/>
      <dgm:spPr/>
      <dgm:t>
        <a:bodyPr/>
        <a:lstStyle/>
        <a:p>
          <a:r>
            <a:rPr lang="it-IT" dirty="0" smtClean="0"/>
            <a:t>Diploma/ITS </a:t>
          </a:r>
          <a:r>
            <a:rPr lang="it-IT" dirty="0" err="1" smtClean="0"/>
            <a:t>Ind</a:t>
          </a:r>
          <a:r>
            <a:rPr lang="it-IT" dirty="0" smtClean="0"/>
            <a:t>. Costruzioni, ambiente e territorio </a:t>
          </a:r>
          <a:endParaRPr lang="it-IT" dirty="0"/>
        </a:p>
      </dgm:t>
    </dgm:pt>
    <dgm:pt modelId="{71820D67-4284-43AA-AE95-D42FADA25327}" type="parTrans" cxnId="{12B6B824-E5C6-4FF3-A011-0EB3FA47ECEA}">
      <dgm:prSet/>
      <dgm:spPr/>
      <dgm:t>
        <a:bodyPr/>
        <a:lstStyle/>
        <a:p>
          <a:endParaRPr lang="it-IT"/>
        </a:p>
      </dgm:t>
    </dgm:pt>
    <dgm:pt modelId="{E3303953-C082-47CD-91A6-4AAF1FFA1A4A}" type="sibTrans" cxnId="{12B6B824-E5C6-4FF3-A011-0EB3FA47ECEA}">
      <dgm:prSet/>
      <dgm:spPr/>
      <dgm:t>
        <a:bodyPr/>
        <a:lstStyle/>
        <a:p>
          <a:endParaRPr lang="it-IT"/>
        </a:p>
      </dgm:t>
    </dgm:pt>
    <dgm:pt modelId="{1990CF5C-3493-46D2-A210-F7326E66C8BF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Domanda</a:t>
          </a:r>
          <a:r>
            <a:rPr lang="it-IT" dirty="0" smtClean="0"/>
            <a:t> prevista circa </a:t>
          </a:r>
          <a:r>
            <a:rPr lang="it-IT" dirty="0" smtClean="0">
              <a:solidFill>
                <a:srgbClr val="C00000"/>
              </a:solidFill>
            </a:rPr>
            <a:t>12mila </a:t>
          </a:r>
          <a:r>
            <a:rPr lang="it-IT" dirty="0" smtClean="0"/>
            <a:t>unità</a:t>
          </a:r>
          <a:endParaRPr lang="it-IT" dirty="0"/>
        </a:p>
      </dgm:t>
    </dgm:pt>
    <dgm:pt modelId="{7B9F6A26-FF68-47C7-A12C-37F4C1D282E8}" type="parTrans" cxnId="{406D3146-07B7-4C8A-AF06-F97ABEA43925}">
      <dgm:prSet/>
      <dgm:spPr/>
      <dgm:t>
        <a:bodyPr/>
        <a:lstStyle/>
        <a:p>
          <a:endParaRPr lang="it-IT"/>
        </a:p>
      </dgm:t>
    </dgm:pt>
    <dgm:pt modelId="{1C1203C4-ECFF-4797-B708-7AE5A7414E1C}" type="sibTrans" cxnId="{406D3146-07B7-4C8A-AF06-F97ABEA43925}">
      <dgm:prSet/>
      <dgm:spPr/>
      <dgm:t>
        <a:bodyPr/>
        <a:lstStyle/>
        <a:p>
          <a:endParaRPr lang="it-IT"/>
        </a:p>
      </dgm:t>
    </dgm:pt>
    <dgm:pt modelId="{D00D6445-A7EF-425C-A4B3-8329D7307F8B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Offerta</a:t>
          </a:r>
          <a:r>
            <a:rPr lang="it-IT" dirty="0" smtClean="0"/>
            <a:t> prevista neo diplomati </a:t>
          </a:r>
          <a:r>
            <a:rPr lang="it-IT" dirty="0" smtClean="0">
              <a:solidFill>
                <a:srgbClr val="C00000"/>
              </a:solidFill>
            </a:rPr>
            <a:t>6.200</a:t>
          </a:r>
          <a:endParaRPr lang="it-IT" dirty="0">
            <a:solidFill>
              <a:srgbClr val="C00000"/>
            </a:solidFill>
          </a:endParaRPr>
        </a:p>
      </dgm:t>
    </dgm:pt>
    <dgm:pt modelId="{B891B965-303F-4ECE-94EF-4B4EC51300A7}" type="parTrans" cxnId="{F65BAD81-F36C-4902-8C9C-D2D8EFD09C54}">
      <dgm:prSet/>
      <dgm:spPr/>
      <dgm:t>
        <a:bodyPr/>
        <a:lstStyle/>
        <a:p>
          <a:endParaRPr lang="it-IT"/>
        </a:p>
      </dgm:t>
    </dgm:pt>
    <dgm:pt modelId="{BF6EC8BE-E86D-4B41-83A1-522B654BCF72}" type="sibTrans" cxnId="{F65BAD81-F36C-4902-8C9C-D2D8EFD09C54}">
      <dgm:prSet/>
      <dgm:spPr/>
      <dgm:t>
        <a:bodyPr/>
        <a:lstStyle/>
        <a:p>
          <a:endParaRPr lang="it-IT"/>
        </a:p>
      </dgm:t>
    </dgm:pt>
    <dgm:pt modelId="{CAA6CEB1-0F74-4A6A-A63E-F7AC12B06DED}">
      <dgm:prSet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Offerta</a:t>
          </a:r>
          <a:r>
            <a:rPr lang="it-IT" dirty="0" smtClean="0"/>
            <a:t> prevista neo diplomati </a:t>
          </a:r>
          <a:r>
            <a:rPr lang="it-IT" dirty="0" smtClean="0">
              <a:solidFill>
                <a:srgbClr val="C00000"/>
              </a:solidFill>
            </a:rPr>
            <a:t>6.100</a:t>
          </a:r>
          <a:endParaRPr lang="it-IT" dirty="0">
            <a:solidFill>
              <a:srgbClr val="C00000"/>
            </a:solidFill>
          </a:endParaRPr>
        </a:p>
      </dgm:t>
    </dgm:pt>
    <dgm:pt modelId="{023B82A9-6CF5-47E9-9497-FD61301EBFD1}" type="parTrans" cxnId="{79E4CD77-3F4E-4465-8065-ADBEA8731FD8}">
      <dgm:prSet/>
      <dgm:spPr/>
      <dgm:t>
        <a:bodyPr/>
        <a:lstStyle/>
        <a:p>
          <a:endParaRPr lang="it-IT"/>
        </a:p>
      </dgm:t>
    </dgm:pt>
    <dgm:pt modelId="{724A2D00-AB18-40F3-88CB-7BD40870194B}" type="sibTrans" cxnId="{79E4CD77-3F4E-4465-8065-ADBEA8731FD8}">
      <dgm:prSet/>
      <dgm:spPr/>
      <dgm:t>
        <a:bodyPr/>
        <a:lstStyle/>
        <a:p>
          <a:endParaRPr lang="it-IT"/>
        </a:p>
      </dgm:t>
    </dgm:pt>
    <dgm:pt modelId="{B8920FCC-F8E2-44DA-91FA-F3D5DFF782CB}" type="pres">
      <dgm:prSet presAssocID="{3C74B547-995D-4A72-BD1B-DB0ED54B86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7BD37E-2E3C-4946-ADED-416108BBC0EA}" type="pres">
      <dgm:prSet presAssocID="{C31E543E-1770-43B2-9EC9-6D3C73326BAF}" presName="boxAndChildren" presStyleCnt="0"/>
      <dgm:spPr/>
    </dgm:pt>
    <dgm:pt modelId="{4172F9E2-2AED-4C65-853B-C7AE384EB8AD}" type="pres">
      <dgm:prSet presAssocID="{C31E543E-1770-43B2-9EC9-6D3C73326BAF}" presName="parentTextBox" presStyleLbl="node1" presStyleIdx="0" presStyleCnt="2"/>
      <dgm:spPr/>
      <dgm:t>
        <a:bodyPr/>
        <a:lstStyle/>
        <a:p>
          <a:endParaRPr lang="it-IT"/>
        </a:p>
      </dgm:t>
    </dgm:pt>
    <dgm:pt modelId="{DEF3521F-F106-4C84-A23D-4DF65B016D20}" type="pres">
      <dgm:prSet presAssocID="{C31E543E-1770-43B2-9EC9-6D3C73326BAF}" presName="entireBox" presStyleLbl="node1" presStyleIdx="0" presStyleCnt="2"/>
      <dgm:spPr/>
      <dgm:t>
        <a:bodyPr/>
        <a:lstStyle/>
        <a:p>
          <a:endParaRPr lang="it-IT"/>
        </a:p>
      </dgm:t>
    </dgm:pt>
    <dgm:pt modelId="{9ECF1B7D-B2FB-4F25-B3AC-D10F6493CA57}" type="pres">
      <dgm:prSet presAssocID="{C31E543E-1770-43B2-9EC9-6D3C73326BAF}" presName="descendantBox" presStyleCnt="0"/>
      <dgm:spPr/>
    </dgm:pt>
    <dgm:pt modelId="{E2F8144D-DC1E-47A7-96E1-45BB1A5D5126}" type="pres">
      <dgm:prSet presAssocID="{1990CF5C-3493-46D2-A210-F7326E66C8BF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0D56F5-4C2A-4204-817A-0B55387D188F}" type="pres">
      <dgm:prSet presAssocID="{CAA6CEB1-0F74-4A6A-A63E-F7AC12B06DED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05D398-24E4-4028-B316-553060526850}" type="pres">
      <dgm:prSet presAssocID="{612C9C61-0E0E-46D9-829F-4026211555AE}" presName="sp" presStyleCnt="0"/>
      <dgm:spPr/>
    </dgm:pt>
    <dgm:pt modelId="{2A16358E-9286-457E-8464-2090A9AB9DED}" type="pres">
      <dgm:prSet presAssocID="{DBA6C990-D181-4781-8968-74C639828135}" presName="arrowAndChildren" presStyleCnt="0"/>
      <dgm:spPr/>
    </dgm:pt>
    <dgm:pt modelId="{B091AFA5-CCF7-49DB-AC52-4EA48962551C}" type="pres">
      <dgm:prSet presAssocID="{DBA6C990-D181-4781-8968-74C639828135}" presName="parentTextArrow" presStyleLbl="node1" presStyleIdx="0" presStyleCnt="2"/>
      <dgm:spPr/>
      <dgm:t>
        <a:bodyPr/>
        <a:lstStyle/>
        <a:p>
          <a:endParaRPr lang="it-IT"/>
        </a:p>
      </dgm:t>
    </dgm:pt>
    <dgm:pt modelId="{14FB0591-42CF-45BC-9A96-E5E5702FBF95}" type="pres">
      <dgm:prSet presAssocID="{DBA6C990-D181-4781-8968-74C639828135}" presName="arrow" presStyleLbl="node1" presStyleIdx="1" presStyleCnt="2"/>
      <dgm:spPr/>
      <dgm:t>
        <a:bodyPr/>
        <a:lstStyle/>
        <a:p>
          <a:endParaRPr lang="it-IT"/>
        </a:p>
      </dgm:t>
    </dgm:pt>
    <dgm:pt modelId="{5B4A5402-2D00-4E56-9DE3-F88C91EFB552}" type="pres">
      <dgm:prSet presAssocID="{DBA6C990-D181-4781-8968-74C639828135}" presName="descendantArrow" presStyleCnt="0"/>
      <dgm:spPr/>
    </dgm:pt>
    <dgm:pt modelId="{5A4C29DC-1E48-4387-9930-F56CBF00901A}" type="pres">
      <dgm:prSet presAssocID="{32504721-8BCD-493C-A9FF-5CF7A3DDBB7A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8CB94B-7D76-4506-82D8-D257F8D0DB38}" type="pres">
      <dgm:prSet presAssocID="{D00D6445-A7EF-425C-A4B3-8329D7307F8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B6B824-E5C6-4FF3-A011-0EB3FA47ECEA}" srcId="{3C74B547-995D-4A72-BD1B-DB0ED54B86EA}" destId="{C31E543E-1770-43B2-9EC9-6D3C73326BAF}" srcOrd="1" destOrd="0" parTransId="{71820D67-4284-43AA-AE95-D42FADA25327}" sibTransId="{E3303953-C082-47CD-91A6-4AAF1FFA1A4A}"/>
    <dgm:cxn modelId="{A909D81D-4648-417E-84D8-B68CDF8047C2}" type="presOf" srcId="{3C74B547-995D-4A72-BD1B-DB0ED54B86EA}" destId="{B8920FCC-F8E2-44DA-91FA-F3D5DFF782CB}" srcOrd="0" destOrd="0" presId="urn:microsoft.com/office/officeart/2005/8/layout/process4"/>
    <dgm:cxn modelId="{BC7DAA2F-1BBE-4BD8-BA4F-B3A24E5D8658}" type="presOf" srcId="{DBA6C990-D181-4781-8968-74C639828135}" destId="{14FB0591-42CF-45BC-9A96-E5E5702FBF95}" srcOrd="1" destOrd="0" presId="urn:microsoft.com/office/officeart/2005/8/layout/process4"/>
    <dgm:cxn modelId="{406D3146-07B7-4C8A-AF06-F97ABEA43925}" srcId="{C31E543E-1770-43B2-9EC9-6D3C73326BAF}" destId="{1990CF5C-3493-46D2-A210-F7326E66C8BF}" srcOrd="0" destOrd="0" parTransId="{7B9F6A26-FF68-47C7-A12C-37F4C1D282E8}" sibTransId="{1C1203C4-ECFF-4797-B708-7AE5A7414E1C}"/>
    <dgm:cxn modelId="{EB0F062C-F9A5-4ED4-90D7-160759F2C654}" type="presOf" srcId="{CAA6CEB1-0F74-4A6A-A63E-F7AC12B06DED}" destId="{150D56F5-4C2A-4204-817A-0B55387D188F}" srcOrd="0" destOrd="0" presId="urn:microsoft.com/office/officeart/2005/8/layout/process4"/>
    <dgm:cxn modelId="{F65BAD81-F36C-4902-8C9C-D2D8EFD09C54}" srcId="{DBA6C990-D181-4781-8968-74C639828135}" destId="{D00D6445-A7EF-425C-A4B3-8329D7307F8B}" srcOrd="1" destOrd="0" parTransId="{B891B965-303F-4ECE-94EF-4B4EC51300A7}" sibTransId="{BF6EC8BE-E86D-4B41-83A1-522B654BCF72}"/>
    <dgm:cxn modelId="{79E4CD77-3F4E-4465-8065-ADBEA8731FD8}" srcId="{C31E543E-1770-43B2-9EC9-6D3C73326BAF}" destId="{CAA6CEB1-0F74-4A6A-A63E-F7AC12B06DED}" srcOrd="1" destOrd="0" parTransId="{023B82A9-6CF5-47E9-9497-FD61301EBFD1}" sibTransId="{724A2D00-AB18-40F3-88CB-7BD40870194B}"/>
    <dgm:cxn modelId="{0EDD6B8A-DB3A-4A58-A7B6-1DA1AA656265}" type="presOf" srcId="{32504721-8BCD-493C-A9FF-5CF7A3DDBB7A}" destId="{5A4C29DC-1E48-4387-9930-F56CBF00901A}" srcOrd="0" destOrd="0" presId="urn:microsoft.com/office/officeart/2005/8/layout/process4"/>
    <dgm:cxn modelId="{80C6D59D-92C2-4617-A10B-C4F5FEA9F183}" type="presOf" srcId="{C31E543E-1770-43B2-9EC9-6D3C73326BAF}" destId="{4172F9E2-2AED-4C65-853B-C7AE384EB8AD}" srcOrd="0" destOrd="0" presId="urn:microsoft.com/office/officeart/2005/8/layout/process4"/>
    <dgm:cxn modelId="{CC57C9D1-13F3-4E2A-9BEA-C2D1A870A55A}" type="presOf" srcId="{C31E543E-1770-43B2-9EC9-6D3C73326BAF}" destId="{DEF3521F-F106-4C84-A23D-4DF65B016D20}" srcOrd="1" destOrd="0" presId="urn:microsoft.com/office/officeart/2005/8/layout/process4"/>
    <dgm:cxn modelId="{6F3C582F-8E7C-46EA-8443-76B59484C8F9}" type="presOf" srcId="{DBA6C990-D181-4781-8968-74C639828135}" destId="{B091AFA5-CCF7-49DB-AC52-4EA48962551C}" srcOrd="0" destOrd="0" presId="urn:microsoft.com/office/officeart/2005/8/layout/process4"/>
    <dgm:cxn modelId="{0449C707-9D84-4D20-A5FD-BC52BF85C822}" srcId="{DBA6C990-D181-4781-8968-74C639828135}" destId="{32504721-8BCD-493C-A9FF-5CF7A3DDBB7A}" srcOrd="0" destOrd="0" parTransId="{90BF01F0-8FDB-4731-AAF8-D1C17AC034E9}" sibTransId="{B843DFAE-231F-4254-B191-1FCDCBA468A8}"/>
    <dgm:cxn modelId="{CE999E14-86C2-4B4A-9C8D-5EB025ECFD8E}" srcId="{3C74B547-995D-4A72-BD1B-DB0ED54B86EA}" destId="{DBA6C990-D181-4781-8968-74C639828135}" srcOrd="0" destOrd="0" parTransId="{F5A07A35-6AFB-447F-A407-FCCA8483A8E9}" sibTransId="{612C9C61-0E0E-46D9-829F-4026211555AE}"/>
    <dgm:cxn modelId="{52468793-8AB2-4BE5-B41D-53AC04AB8DE6}" type="presOf" srcId="{1990CF5C-3493-46D2-A210-F7326E66C8BF}" destId="{E2F8144D-DC1E-47A7-96E1-45BB1A5D5126}" srcOrd="0" destOrd="0" presId="urn:microsoft.com/office/officeart/2005/8/layout/process4"/>
    <dgm:cxn modelId="{143B36A3-D114-4EE5-ADC4-6AA04E6C011A}" type="presOf" srcId="{D00D6445-A7EF-425C-A4B3-8329D7307F8B}" destId="{E58CB94B-7D76-4506-82D8-D257F8D0DB38}" srcOrd="0" destOrd="0" presId="urn:microsoft.com/office/officeart/2005/8/layout/process4"/>
    <dgm:cxn modelId="{AFE6E124-38B0-4E32-BE59-AB8FA37B3DE3}" type="presParOf" srcId="{B8920FCC-F8E2-44DA-91FA-F3D5DFF782CB}" destId="{2B7BD37E-2E3C-4946-ADED-416108BBC0EA}" srcOrd="0" destOrd="0" presId="urn:microsoft.com/office/officeart/2005/8/layout/process4"/>
    <dgm:cxn modelId="{2C219939-8E24-46DC-852B-F89988C8E197}" type="presParOf" srcId="{2B7BD37E-2E3C-4946-ADED-416108BBC0EA}" destId="{4172F9E2-2AED-4C65-853B-C7AE384EB8AD}" srcOrd="0" destOrd="0" presId="urn:microsoft.com/office/officeart/2005/8/layout/process4"/>
    <dgm:cxn modelId="{4318D5EE-C412-40AD-9AE0-229F46B80DD9}" type="presParOf" srcId="{2B7BD37E-2E3C-4946-ADED-416108BBC0EA}" destId="{DEF3521F-F106-4C84-A23D-4DF65B016D20}" srcOrd="1" destOrd="0" presId="urn:microsoft.com/office/officeart/2005/8/layout/process4"/>
    <dgm:cxn modelId="{EBDE80C4-0666-484F-9E81-5D5596571FD9}" type="presParOf" srcId="{2B7BD37E-2E3C-4946-ADED-416108BBC0EA}" destId="{9ECF1B7D-B2FB-4F25-B3AC-D10F6493CA57}" srcOrd="2" destOrd="0" presId="urn:microsoft.com/office/officeart/2005/8/layout/process4"/>
    <dgm:cxn modelId="{8EF3D5CD-06EC-4A41-925E-145C1EE2757A}" type="presParOf" srcId="{9ECF1B7D-B2FB-4F25-B3AC-D10F6493CA57}" destId="{E2F8144D-DC1E-47A7-96E1-45BB1A5D5126}" srcOrd="0" destOrd="0" presId="urn:microsoft.com/office/officeart/2005/8/layout/process4"/>
    <dgm:cxn modelId="{81B5FBB3-6C82-4D69-BF97-00EEB0A24A40}" type="presParOf" srcId="{9ECF1B7D-B2FB-4F25-B3AC-D10F6493CA57}" destId="{150D56F5-4C2A-4204-817A-0B55387D188F}" srcOrd="1" destOrd="0" presId="urn:microsoft.com/office/officeart/2005/8/layout/process4"/>
    <dgm:cxn modelId="{A9E27553-2BCF-43EA-8646-D0243456A755}" type="presParOf" srcId="{B8920FCC-F8E2-44DA-91FA-F3D5DFF782CB}" destId="{EF05D398-24E4-4028-B316-553060526850}" srcOrd="1" destOrd="0" presId="urn:microsoft.com/office/officeart/2005/8/layout/process4"/>
    <dgm:cxn modelId="{8E56AE42-61B4-4D5F-9F33-FED51F3DEC96}" type="presParOf" srcId="{B8920FCC-F8E2-44DA-91FA-F3D5DFF782CB}" destId="{2A16358E-9286-457E-8464-2090A9AB9DED}" srcOrd="2" destOrd="0" presId="urn:microsoft.com/office/officeart/2005/8/layout/process4"/>
    <dgm:cxn modelId="{0D2EEC31-55F3-4B3C-BC62-B855E62F2DE1}" type="presParOf" srcId="{2A16358E-9286-457E-8464-2090A9AB9DED}" destId="{B091AFA5-CCF7-49DB-AC52-4EA48962551C}" srcOrd="0" destOrd="0" presId="urn:microsoft.com/office/officeart/2005/8/layout/process4"/>
    <dgm:cxn modelId="{33597B85-78A9-4488-8CB0-A9ED923794EB}" type="presParOf" srcId="{2A16358E-9286-457E-8464-2090A9AB9DED}" destId="{14FB0591-42CF-45BC-9A96-E5E5702FBF95}" srcOrd="1" destOrd="0" presId="urn:microsoft.com/office/officeart/2005/8/layout/process4"/>
    <dgm:cxn modelId="{66377406-4003-4DBB-B8DA-D27E05C90DF5}" type="presParOf" srcId="{2A16358E-9286-457E-8464-2090A9AB9DED}" destId="{5B4A5402-2D00-4E56-9DE3-F88C91EFB552}" srcOrd="2" destOrd="0" presId="urn:microsoft.com/office/officeart/2005/8/layout/process4"/>
    <dgm:cxn modelId="{0E964527-4FB5-4F78-A51B-BD3EDC9F6FFF}" type="presParOf" srcId="{5B4A5402-2D00-4E56-9DE3-F88C91EFB552}" destId="{5A4C29DC-1E48-4387-9930-F56CBF00901A}" srcOrd="0" destOrd="0" presId="urn:microsoft.com/office/officeart/2005/8/layout/process4"/>
    <dgm:cxn modelId="{309BB9D0-5253-48A9-9AFC-25B125512580}" type="presParOf" srcId="{5B4A5402-2D00-4E56-9DE3-F88C91EFB552}" destId="{E58CB94B-7D76-4506-82D8-D257F8D0DB3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472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F590-E458-4B8F-9588-99ED3D22B92C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505" y="3270618"/>
            <a:ext cx="7940040" cy="26759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472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47F8-DDA3-45DF-924E-0DFCC8C3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1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3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795"/>
            <a:ext cx="9144000" cy="620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5555" y="1758695"/>
            <a:ext cx="2235707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2348" y="2307335"/>
            <a:ext cx="797051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1992" y="2307335"/>
            <a:ext cx="3415283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39867" y="2307335"/>
            <a:ext cx="178308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2476" y="1862454"/>
            <a:ext cx="455904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E427-0F85-4B73-BDD3-13F3195B854B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93C1-D344-4EBE-B3F9-9D7D2B8C1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Vuot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2"/>
          <p:cNvCxnSpPr/>
          <p:nvPr/>
        </p:nvCxnSpPr>
        <p:spPr>
          <a:xfrm rot="10800000">
            <a:off x="0" y="6019800"/>
            <a:ext cx="9144000" cy="0"/>
          </a:xfrm>
          <a:prstGeom prst="straightConnector1">
            <a:avLst/>
          </a:prstGeom>
          <a:noFill/>
          <a:ln w="34925" cap="flat" cmpd="sng">
            <a:solidFill>
              <a:srgbClr val="1E46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6248400"/>
            <a:ext cx="1905000" cy="4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2" descr="C:\Users\mancini\Desktop\f_ex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096000"/>
            <a:ext cx="17526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68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1"/>
            <a:ext cx="9144000" cy="886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668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29" y="1178433"/>
            <a:ext cx="808614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263" y="1382616"/>
            <a:ext cx="5659755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sior.unioncamer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5000" b="75555"/>
          <a:stretch/>
        </p:blipFill>
        <p:spPr>
          <a:xfrm>
            <a:off x="6019800" y="4755932"/>
            <a:ext cx="2971800" cy="112723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337957" y="2212481"/>
            <a:ext cx="6248400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 smtClean="0">
                <a:solidFill>
                  <a:srgbClr val="C00000"/>
                </a:solidFill>
                <a:latin typeface="Trebuchet MS"/>
                <a:cs typeface="Trebuchet MS"/>
              </a:rPr>
              <a:t>Orientamento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4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Indirizzo Costruzioni, Ambiente e Territorio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4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 smtClean="0">
                <a:solidFill>
                  <a:srgbClr val="C00000"/>
                </a:solidFill>
                <a:latin typeface="Trebuchet MS"/>
                <a:cs typeface="Trebuchet MS"/>
              </a:rPr>
              <a:t>Fabbisogni occupazionali e competenze digitali</a:t>
            </a: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1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1158766" cy="11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799" y="1087305"/>
            <a:ext cx="865163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Investimenti in capitale umano effettuati dalle imprese (quote % sulle imprese che hanno effettuato investimenti) per settori di attività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410"/>
          <a:stretch/>
        </p:blipFill>
        <p:spPr>
          <a:xfrm>
            <a:off x="1371600" y="1752600"/>
            <a:ext cx="6172200" cy="42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14400" y="2207806"/>
            <a:ext cx="69153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 tecnologie digitali per il geometra 4.0</a:t>
            </a:r>
            <a:endParaRPr lang="it-IT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67400" y="4570962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BIM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3462" y="2802030"/>
            <a:ext cx="211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DRONI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0407" y="3924631"/>
            <a:ext cx="3236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LASER SCANNER</a:t>
            </a:r>
            <a:endParaRPr lang="it-IT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67200" y="2747917"/>
            <a:ext cx="37052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SERVIZI</a:t>
            </a:r>
          </a:p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TELEMATICI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04663" y="4903576"/>
            <a:ext cx="4065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CAD/AUTOCAD</a:t>
            </a:r>
            <a:endParaRPr lang="it-IT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28600" y="1014201"/>
            <a:ext cx="86106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Il geometra del futuro? 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Digitale</a:t>
            </a:r>
            <a:r>
              <a:rPr lang="it-IT" sz="2800" b="1" dirty="0"/>
              <a:t>, </a:t>
            </a:r>
            <a:r>
              <a:rPr lang="it-IT" sz="2800" b="1" dirty="0" smtClean="0"/>
              <a:t>informatico, social e green</a:t>
            </a:r>
            <a:endParaRPr lang="it-IT" sz="2800" b="1" dirty="0"/>
          </a:p>
        </p:txBody>
      </p:sp>
      <p:sp>
        <p:nvSpPr>
          <p:cNvPr id="12" name="Rettangolo 11"/>
          <p:cNvSpPr/>
          <p:nvPr/>
        </p:nvSpPr>
        <p:spPr>
          <a:xfrm>
            <a:off x="6934200" y="5171126"/>
            <a:ext cx="12666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social</a:t>
            </a:r>
            <a:endParaRPr lang="it-IT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1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1219200" y="1022213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Quali sono le principali COMPETENZE TECNOLOGICHE richieste?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90600" y="3048000"/>
            <a:ext cx="68990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competenze digitali</a:t>
            </a:r>
            <a:r>
              <a:rPr lang="it-IT" dirty="0" smtClean="0"/>
              <a:t> come la capacità di utilizzo di </a:t>
            </a:r>
            <a:r>
              <a:rPr lang="it-IT" dirty="0"/>
              <a:t>tecnologie Internet, e capacità di gestire e produrre </a:t>
            </a:r>
            <a:r>
              <a:rPr lang="it-IT" dirty="0" smtClean="0"/>
              <a:t>strumenti di </a:t>
            </a:r>
            <a:r>
              <a:rPr lang="it-IT" dirty="0"/>
              <a:t>comunicazione visiva e multimediale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utilizzare linguaggi e metodi matematici e informatici </a:t>
            </a:r>
            <a:r>
              <a:rPr lang="it-IT" dirty="0"/>
              <a:t>per organizzare e valutare </a:t>
            </a:r>
            <a:r>
              <a:rPr lang="it-IT" dirty="0" smtClean="0"/>
              <a:t>informazioni qualitative </a:t>
            </a:r>
            <a:r>
              <a:rPr lang="it-IT" dirty="0"/>
              <a:t>e quantitative;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</a:t>
            </a:r>
            <a:r>
              <a:rPr lang="it-IT" b="1" dirty="0" smtClean="0">
                <a:solidFill>
                  <a:srgbClr val="0070C0"/>
                </a:solidFill>
              </a:rPr>
              <a:t>applicare tecnologie 4.0 </a:t>
            </a:r>
            <a:r>
              <a:rPr lang="it-IT" dirty="0" smtClean="0"/>
              <a:t>ovvero capacità di gestire </a:t>
            </a:r>
            <a:r>
              <a:rPr lang="it-IT" dirty="0"/>
              <a:t>soluzioni innovative applicando tecnologie (digitali) robotiche, big data </a:t>
            </a:r>
            <a:r>
              <a:rPr lang="it-IT" dirty="0" err="1"/>
              <a:t>analytics</a:t>
            </a:r>
            <a:r>
              <a:rPr lang="it-IT" dirty="0"/>
              <a:t>, internet </a:t>
            </a:r>
            <a:r>
              <a:rPr lang="it-IT" dirty="0" smtClean="0"/>
              <a:t>of </a:t>
            </a:r>
            <a:r>
              <a:rPr lang="it-IT" dirty="0" err="1" smtClean="0"/>
              <a:t>things</a:t>
            </a:r>
            <a:r>
              <a:rPr lang="it-IT" dirty="0"/>
              <a:t>, ecc. ai processi aziendali, anche in linea con quanto previsto nel ‘Pacchetto Industria 4.0’.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60593"/>
            <a:ext cx="2335755" cy="12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799" y="1087304"/>
            <a:ext cx="8651631" cy="81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richiesta 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 competenze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relazione all’importanza che 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 presenza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 ciascuna abilità riveste per definirne l’adeguatezza rispetto alle attività da svolgere</a:t>
            </a:r>
            <a:endParaRPr sz="1800" b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1000" y="3124200"/>
            <a:ext cx="3165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rgbClr val="000000"/>
                </a:solidFill>
                <a:latin typeface="DIN-Regular"/>
              </a:rPr>
              <a:t>La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competenza più richiesta con un </a:t>
            </a:r>
            <a:r>
              <a:rPr lang="it-IT" sz="1400" b="1" dirty="0">
                <a:solidFill>
                  <a:srgbClr val="000000"/>
                </a:solidFill>
                <a:latin typeface="DIN-Bold"/>
              </a:rPr>
              <a:t>elevato grado di importanza è il possesso di competenze digitali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(21,8%), seguita dalla </a:t>
            </a:r>
            <a:r>
              <a:rPr lang="it-IT" sz="1400" b="1" dirty="0">
                <a:solidFill>
                  <a:srgbClr val="000000"/>
                </a:solidFill>
                <a:latin typeface="DIN-Bold"/>
              </a:rPr>
              <a:t>capacità di utilizzare linguaggi e metodi matematici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(16,6%), ed infine la </a:t>
            </a:r>
            <a:r>
              <a:rPr lang="it-IT" sz="1400" b="1" dirty="0">
                <a:solidFill>
                  <a:srgbClr val="000000"/>
                </a:solidFill>
                <a:latin typeface="DIN-Bold"/>
              </a:rPr>
              <a:t>capacità di gestire soluzioni innovative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(11,6%). 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733800" y="23453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b="1" dirty="0">
                <a:solidFill>
                  <a:srgbClr val="0070C0"/>
                </a:solidFill>
                <a:latin typeface="DIN-Regular"/>
              </a:rPr>
              <a:t>Entrate programmate nel 2020 in cui sono richieste le competenze per il digitale (e-</a:t>
            </a:r>
            <a:r>
              <a:rPr lang="it-IT" sz="800" b="1" dirty="0" err="1">
                <a:solidFill>
                  <a:srgbClr val="0070C0"/>
                </a:solidFill>
                <a:latin typeface="DIN-Regular"/>
              </a:rPr>
              <a:t>skill</a:t>
            </a:r>
            <a:r>
              <a:rPr lang="it-IT" sz="800" b="1" dirty="0">
                <a:solidFill>
                  <a:srgbClr val="0070C0"/>
                </a:solidFill>
                <a:latin typeface="DIN-Regular"/>
              </a:rPr>
              <a:t>) per importanza (quote % sul totale) 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5516" t="30358" r="35233" b="15390"/>
          <a:stretch/>
        </p:blipFill>
        <p:spPr bwMode="auto">
          <a:xfrm>
            <a:off x="3810000" y="2782995"/>
            <a:ext cx="4919980" cy="262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81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71273" y="814155"/>
            <a:ext cx="789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Diploma </a:t>
            </a:r>
            <a:r>
              <a:rPr lang="it-IT" sz="1400" b="1" dirty="0" smtClean="0">
                <a:latin typeface="DIN-Regular"/>
              </a:rPr>
              <a:t>– Importanza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del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possesso di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competenze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in merito a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l’uso di </a:t>
            </a:r>
            <a:r>
              <a:rPr lang="it-IT" sz="1400" b="1" dirty="0">
                <a:solidFill>
                  <a:srgbClr val="0070C0"/>
                </a:solidFill>
                <a:latin typeface="DIN-Regular"/>
              </a:rPr>
              <a:t>tecnologie internet, e capacità di gestire e produrre strumenti di comunicazione visiva e multimediale 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467483"/>
            <a:ext cx="7378097" cy="4504743"/>
          </a:xfrm>
          <a:prstGeom prst="rect">
            <a:avLst/>
          </a:prstGeom>
        </p:spPr>
      </p:pic>
      <p:sp>
        <p:nvSpPr>
          <p:cNvPr id="12" name="Freccia a sinistra 11"/>
          <p:cNvSpPr/>
          <p:nvPr/>
        </p:nvSpPr>
        <p:spPr>
          <a:xfrm>
            <a:off x="7467600" y="3589487"/>
            <a:ext cx="626532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2209800" y="3894287"/>
            <a:ext cx="2590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95300" y="8864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Diploma - </a:t>
            </a:r>
            <a:r>
              <a:rPr lang="it-IT" sz="1400" b="1" dirty="0" smtClean="0">
                <a:latin typeface="DIN-Regular"/>
              </a:rPr>
              <a:t>Importanza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del possesso della </a:t>
            </a:r>
            <a:r>
              <a:rPr lang="it-IT" sz="1400" b="1" dirty="0">
                <a:solidFill>
                  <a:srgbClr val="0070C0"/>
                </a:solidFill>
                <a:latin typeface="DIN-Regular"/>
              </a:rPr>
              <a:t>capacità di utilizzare linguaggi e metodi matematici e informatici 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13821"/>
            <a:ext cx="7179731" cy="4419272"/>
          </a:xfrm>
          <a:prstGeom prst="rect">
            <a:avLst/>
          </a:prstGeom>
        </p:spPr>
      </p:pic>
      <p:cxnSp>
        <p:nvCxnSpPr>
          <p:cNvPr id="19" name="Connettore 1 18"/>
          <p:cNvCxnSpPr/>
          <p:nvPr/>
        </p:nvCxnSpPr>
        <p:spPr>
          <a:xfrm>
            <a:off x="2209800" y="3810000"/>
            <a:ext cx="2438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reccia a sinistra 19"/>
          <p:cNvSpPr/>
          <p:nvPr/>
        </p:nvSpPr>
        <p:spPr>
          <a:xfrm>
            <a:off x="7467599" y="3594930"/>
            <a:ext cx="626532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6332" y="23622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88999" y="898463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7461" y="934152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Diploma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- Importanza del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possesso della </a:t>
            </a:r>
            <a:r>
              <a:rPr lang="it-IT" sz="1400" b="1" dirty="0">
                <a:solidFill>
                  <a:srgbClr val="0070C0"/>
                </a:solidFill>
                <a:latin typeface="DIN-Regular"/>
              </a:rPr>
              <a:t>capacità di applicare tecnologie “4.0” per innovare processi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5" y="1479143"/>
            <a:ext cx="7027332" cy="4459939"/>
          </a:xfrm>
          <a:prstGeom prst="rect">
            <a:avLst/>
          </a:prstGeom>
        </p:spPr>
      </p:pic>
      <p:cxnSp>
        <p:nvCxnSpPr>
          <p:cNvPr id="19" name="Connettore 1 18"/>
          <p:cNvCxnSpPr/>
          <p:nvPr/>
        </p:nvCxnSpPr>
        <p:spPr>
          <a:xfrm>
            <a:off x="2133600" y="3888147"/>
            <a:ext cx="2340429" cy="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reccia a sinistra 19"/>
          <p:cNvSpPr/>
          <p:nvPr/>
        </p:nvSpPr>
        <p:spPr>
          <a:xfrm>
            <a:off x="6934200" y="3583386"/>
            <a:ext cx="626532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9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71273" y="814155"/>
            <a:ext cx="789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ITS </a:t>
            </a:r>
            <a:r>
              <a:rPr lang="it-IT" sz="1400" b="1" dirty="0" smtClean="0">
                <a:latin typeface="DIN-Regular"/>
              </a:rPr>
              <a:t>– Importanza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del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possesso di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competenze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in merito a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l’uso di </a:t>
            </a:r>
            <a:r>
              <a:rPr lang="it-IT" sz="1400" b="1" dirty="0">
                <a:solidFill>
                  <a:srgbClr val="0070C0"/>
                </a:solidFill>
                <a:latin typeface="DIN-Regular"/>
              </a:rPr>
              <a:t>tecnologie internet, e capacità di gestire e produrre strumenti di comunicazione visiva e multimediale 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57200" y="6319001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chemeClr val="bg1"/>
                </a:solidFill>
                <a:latin typeface="DIN-Regular"/>
              </a:rPr>
              <a:t>Al crescere del livello di istruzione cresce il grado di importanza attribuito alla competenza  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230" r="4489"/>
          <a:stretch/>
        </p:blipFill>
        <p:spPr>
          <a:xfrm>
            <a:off x="990601" y="1313751"/>
            <a:ext cx="7051298" cy="4623577"/>
          </a:xfrm>
          <a:prstGeom prst="rect">
            <a:avLst/>
          </a:prstGeom>
        </p:spPr>
      </p:pic>
      <p:cxnSp>
        <p:nvCxnSpPr>
          <p:cNvPr id="18" name="Connettore 1 17"/>
          <p:cNvCxnSpPr/>
          <p:nvPr/>
        </p:nvCxnSpPr>
        <p:spPr>
          <a:xfrm>
            <a:off x="1371600" y="3581400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Freccia a sinistra 18"/>
          <p:cNvSpPr/>
          <p:nvPr/>
        </p:nvSpPr>
        <p:spPr>
          <a:xfrm>
            <a:off x="7796366" y="3347202"/>
            <a:ext cx="626532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9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95300" y="8864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ITS - </a:t>
            </a:r>
            <a:r>
              <a:rPr lang="it-IT" sz="1400" b="1" dirty="0" smtClean="0">
                <a:latin typeface="DIN-Regular"/>
              </a:rPr>
              <a:t>Importanza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del possesso della </a:t>
            </a:r>
            <a:r>
              <a:rPr lang="it-IT" sz="1400" b="1" dirty="0">
                <a:solidFill>
                  <a:srgbClr val="0070C0"/>
                </a:solidFill>
                <a:latin typeface="DIN-Regular"/>
              </a:rPr>
              <a:t>capacità di utilizzare linguaggi e metodi matematici e informatici 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7200" y="6319001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chemeClr val="bg1"/>
                </a:solidFill>
                <a:latin typeface="DIN-Regular"/>
              </a:rPr>
              <a:t>Al crescere del livello di istruzione cresce di importanza il livello </a:t>
            </a:r>
            <a:r>
              <a:rPr lang="it-IT" sz="1400" b="1" i="1" dirty="0" smtClean="0">
                <a:solidFill>
                  <a:schemeClr val="bg1"/>
                </a:solidFill>
                <a:latin typeface="DIN-Regular"/>
              </a:rPr>
              <a:t>elevato</a:t>
            </a:r>
            <a:r>
              <a:rPr lang="it-IT" sz="1400" dirty="0" smtClean="0">
                <a:solidFill>
                  <a:schemeClr val="bg1"/>
                </a:solidFill>
                <a:latin typeface="DIN-Regular"/>
              </a:rPr>
              <a:t> di competenza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2"/>
          <a:srcRect l="5464" t="17841" r="30982" b="5426"/>
          <a:stretch/>
        </p:blipFill>
        <p:spPr bwMode="auto">
          <a:xfrm>
            <a:off x="1255787" y="1476935"/>
            <a:ext cx="6632426" cy="4085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1257300" y="3875315"/>
            <a:ext cx="33147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Freccia a sinistra 14"/>
          <p:cNvSpPr/>
          <p:nvPr/>
        </p:nvSpPr>
        <p:spPr>
          <a:xfrm>
            <a:off x="7696200" y="3570515"/>
            <a:ext cx="626532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/>
          <p:nvPr/>
        </p:nvPicPr>
        <p:blipFill rotWithShape="1">
          <a:blip r:embed="rId3"/>
          <a:srcRect l="8140" t="85261" r="42276" b="5039"/>
          <a:stretch/>
        </p:blipFill>
        <p:spPr bwMode="auto">
          <a:xfrm>
            <a:off x="1600200" y="5562600"/>
            <a:ext cx="5029199" cy="489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82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6332" y="23622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88999" y="898463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7461" y="934152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ITS </a:t>
            </a:r>
            <a:r>
              <a:rPr lang="it-IT" sz="1400" b="1" dirty="0" smtClean="0">
                <a:solidFill>
                  <a:srgbClr val="000000"/>
                </a:solidFill>
                <a:latin typeface="DIN-Regular"/>
              </a:rPr>
              <a:t>- Importanza del </a:t>
            </a:r>
            <a:r>
              <a:rPr lang="it-IT" sz="1400" b="1" dirty="0">
                <a:solidFill>
                  <a:srgbClr val="000000"/>
                </a:solidFill>
                <a:latin typeface="DIN-Regular"/>
              </a:rPr>
              <a:t>possesso della </a:t>
            </a:r>
            <a:r>
              <a:rPr lang="it-IT" sz="1400" b="1" dirty="0">
                <a:solidFill>
                  <a:srgbClr val="0070C0"/>
                </a:solidFill>
                <a:latin typeface="DIN-Regular"/>
              </a:rPr>
              <a:t>capacità di applicare tecnologie “4.0” per innovare processi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12" name="Immagine 11"/>
          <p:cNvPicPr/>
          <p:nvPr/>
        </p:nvPicPr>
        <p:blipFill rotWithShape="1">
          <a:blip r:embed="rId2"/>
          <a:srcRect l="31077" t="90950" r="47972" b="5111"/>
          <a:stretch/>
        </p:blipFill>
        <p:spPr bwMode="auto">
          <a:xfrm>
            <a:off x="3886200" y="5653046"/>
            <a:ext cx="175260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Freccia a sinistra 17"/>
          <p:cNvSpPr/>
          <p:nvPr/>
        </p:nvSpPr>
        <p:spPr>
          <a:xfrm>
            <a:off x="7848600" y="5413560"/>
            <a:ext cx="599124" cy="2286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2" y="1583877"/>
            <a:ext cx="7808492" cy="4010442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1574799" y="3505200"/>
            <a:ext cx="2768600" cy="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reccia a sinistra 16"/>
          <p:cNvSpPr/>
          <p:nvPr/>
        </p:nvSpPr>
        <p:spPr>
          <a:xfrm>
            <a:off x="7543401" y="3189514"/>
            <a:ext cx="626532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0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xmlns="" id="{8963D525-2D54-E24D-BA39-20C407A4796D}"/>
              </a:ext>
            </a:extLst>
          </p:cNvPr>
          <p:cNvSpPr txBox="1">
            <a:spLocks/>
          </p:cNvSpPr>
          <p:nvPr/>
        </p:nvSpPr>
        <p:spPr>
          <a:xfrm>
            <a:off x="209550" y="952388"/>
            <a:ext cx="5196558" cy="1333612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it-IT" sz="1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14800" y="2125140"/>
            <a:ext cx="455022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 dirty="0">
                <a:latin typeface="+mj-lt"/>
              </a:rPr>
              <a:t>I</a:t>
            </a:r>
            <a:r>
              <a:rPr lang="it-IT" i="1" dirty="0" smtClean="0">
                <a:latin typeface="+mj-lt"/>
              </a:rPr>
              <a:t>l </a:t>
            </a:r>
            <a:r>
              <a:rPr lang="it-IT" i="1" dirty="0">
                <a:latin typeface="+mj-lt"/>
              </a:rPr>
              <a:t>Sistema Informativo </a:t>
            </a:r>
            <a:r>
              <a:rPr lang="it-IT" i="1" dirty="0" err="1">
                <a:latin typeface="+mj-lt"/>
              </a:rPr>
              <a:t>Excelsior</a:t>
            </a:r>
            <a:r>
              <a:rPr lang="it-IT" i="1" dirty="0">
                <a:latin typeface="+mj-lt"/>
              </a:rPr>
              <a:t> fornisce anche previsioni sul fabbisogno occupazionale a medio termine (orizzonte quinquennale), tramite un modello econometrico multisettoriale e con un approccio analogo a quello seguito a livello europeo dal </a:t>
            </a:r>
            <a:r>
              <a:rPr lang="it-IT" i="1" dirty="0" smtClean="0">
                <a:latin typeface="+mj-lt"/>
              </a:rPr>
              <a:t>CEDEFOP.</a:t>
            </a:r>
          </a:p>
          <a:p>
            <a:pPr algn="just">
              <a:spcAft>
                <a:spcPts val="0"/>
              </a:spcAft>
            </a:pP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L’</a:t>
            </a:r>
            <a:r>
              <a:rPr lang="it-IT" sz="20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obiettivo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di fondo </a:t>
            </a:r>
            <a:r>
              <a:rPr lang="it-IT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è 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soprattutto quello di </a:t>
            </a:r>
            <a:r>
              <a:rPr lang="it-IT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offrire un contributo conoscitivo utile per la programmazione dell’offerta formativa ai diversi livelli e per l’orientamento delle scelte formative da parte degli studenti e delle famiglie</a:t>
            </a:r>
            <a:r>
              <a:rPr lang="it-IT" i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8400" y="817351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 ITALIA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</a:t>
            </a:r>
          </a:p>
        </p:txBody>
      </p:sp>
      <p:pic>
        <p:nvPicPr>
          <p:cNvPr id="15" name="Immagine 14"/>
          <p:cNvPicPr/>
          <p:nvPr/>
        </p:nvPicPr>
        <p:blipFill rotWithShape="1">
          <a:blip r:embed="rId2"/>
          <a:srcRect l="24992" t="14704" r="42727" b="3691"/>
          <a:stretch/>
        </p:blipFill>
        <p:spPr bwMode="auto">
          <a:xfrm>
            <a:off x="609600" y="1981200"/>
            <a:ext cx="2971800" cy="4011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69164" y="6248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Fonte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Unioncamere – ANPAL, Sistema Informativo Excelsior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12808" t="21201" r="36501" b="6845"/>
          <a:stretch/>
        </p:blipFill>
        <p:spPr bwMode="auto">
          <a:xfrm>
            <a:off x="800100" y="1295008"/>
            <a:ext cx="7725833" cy="4800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reccia a sinistra 10"/>
          <p:cNvSpPr/>
          <p:nvPr/>
        </p:nvSpPr>
        <p:spPr>
          <a:xfrm>
            <a:off x="7603068" y="4125686"/>
            <a:ext cx="626532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600200" y="4419600"/>
            <a:ext cx="2438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39232" y="844932"/>
            <a:ext cx="7590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200" b="1" dirty="0" smtClean="0">
                <a:solidFill>
                  <a:srgbClr val="C00000"/>
                </a:solidFill>
                <a:latin typeface="DIN-Regular"/>
              </a:rPr>
              <a:t>universitari  </a:t>
            </a:r>
            <a:r>
              <a:rPr lang="it-IT" sz="1200" b="1" dirty="0" smtClean="0">
                <a:latin typeface="DIN-Regular"/>
              </a:rPr>
              <a:t>– Importanza </a:t>
            </a:r>
            <a:r>
              <a:rPr lang="it-IT" sz="1200" b="1" dirty="0" smtClean="0">
                <a:solidFill>
                  <a:srgbClr val="000000"/>
                </a:solidFill>
                <a:latin typeface="DIN-Regular"/>
              </a:rPr>
              <a:t>del </a:t>
            </a:r>
            <a:r>
              <a:rPr lang="it-IT" sz="1200" b="1" dirty="0">
                <a:solidFill>
                  <a:srgbClr val="000000"/>
                </a:solidFill>
                <a:latin typeface="DIN-Regular"/>
              </a:rPr>
              <a:t>possesso di </a:t>
            </a:r>
            <a:r>
              <a:rPr lang="it-IT" sz="1200" b="1" dirty="0" smtClean="0">
                <a:solidFill>
                  <a:srgbClr val="000000"/>
                </a:solidFill>
                <a:latin typeface="DIN-Regular"/>
              </a:rPr>
              <a:t>competenze</a:t>
            </a:r>
            <a:r>
              <a:rPr lang="it-IT" sz="1200" b="1" dirty="0">
                <a:solidFill>
                  <a:srgbClr val="000000"/>
                </a:solidFill>
                <a:latin typeface="DIN-Regular"/>
              </a:rPr>
              <a:t> </a:t>
            </a:r>
            <a:r>
              <a:rPr lang="it-IT" sz="1200" b="1" dirty="0" smtClean="0">
                <a:solidFill>
                  <a:srgbClr val="000000"/>
                </a:solidFill>
                <a:latin typeface="DIN-Regular"/>
              </a:rPr>
              <a:t>in merito a </a:t>
            </a:r>
            <a:r>
              <a:rPr lang="it-IT" sz="1200" b="1" dirty="0">
                <a:solidFill>
                  <a:srgbClr val="000000"/>
                </a:solidFill>
                <a:latin typeface="DIN-Regular"/>
              </a:rPr>
              <a:t>l’uso di </a:t>
            </a:r>
            <a:r>
              <a:rPr lang="it-IT" sz="1200" b="1" dirty="0">
                <a:solidFill>
                  <a:srgbClr val="0070C0"/>
                </a:solidFill>
                <a:latin typeface="DIN-Regular"/>
              </a:rPr>
              <a:t>tecnologie internet, e capacità di gestire e produrre strumenti di comunicazione visiva e multimediale 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57200" y="6319001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chemeClr val="bg1"/>
                </a:solidFill>
                <a:latin typeface="DIN-Regular"/>
              </a:rPr>
              <a:t>Al crescere del livello di istruzione cresce il grado di importanza attribuito alla competenza  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/>
          <p:nvPr/>
        </p:nvPicPr>
        <p:blipFill rotWithShape="1">
          <a:blip r:embed="rId2"/>
          <a:srcRect l="16099" t="15495" r="37480" b="5111"/>
          <a:stretch/>
        </p:blipFill>
        <p:spPr bwMode="auto">
          <a:xfrm>
            <a:off x="1600200" y="1338120"/>
            <a:ext cx="5382577" cy="4681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95300" y="835967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200" b="1" dirty="0" smtClean="0">
                <a:solidFill>
                  <a:srgbClr val="C00000"/>
                </a:solidFill>
                <a:latin typeface="DIN-Regular"/>
              </a:rPr>
              <a:t>universitari - </a:t>
            </a:r>
            <a:r>
              <a:rPr lang="it-IT" sz="1200" b="1" dirty="0" smtClean="0">
                <a:latin typeface="DIN-Regular"/>
              </a:rPr>
              <a:t>Importanza</a:t>
            </a:r>
            <a:r>
              <a:rPr lang="it-IT" sz="1200" b="1" dirty="0" smtClean="0">
                <a:solidFill>
                  <a:srgbClr val="C00000"/>
                </a:solidFill>
                <a:latin typeface="DIN-Regular"/>
              </a:rPr>
              <a:t> </a:t>
            </a:r>
            <a:r>
              <a:rPr lang="it-IT" sz="1200" b="1" dirty="0">
                <a:solidFill>
                  <a:srgbClr val="000000"/>
                </a:solidFill>
                <a:latin typeface="DIN-Regular"/>
              </a:rPr>
              <a:t>del possesso della </a:t>
            </a:r>
            <a:r>
              <a:rPr lang="it-IT" sz="1200" b="1" dirty="0">
                <a:solidFill>
                  <a:srgbClr val="0070C0"/>
                </a:solidFill>
                <a:latin typeface="DIN-Regular"/>
              </a:rPr>
              <a:t>capacità di utilizzare linguaggi e metodi matematici e informatici </a:t>
            </a:r>
            <a:endParaRPr lang="it-IT" sz="3600" b="1" dirty="0">
              <a:solidFill>
                <a:srgbClr val="0070C0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057400" y="4648200"/>
            <a:ext cx="190499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57200" y="6319001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chemeClr val="bg1"/>
                </a:solidFill>
                <a:latin typeface="DIN-Regular"/>
              </a:rPr>
              <a:t>Al crescere del livello di istruzione cresce di importanza il livello </a:t>
            </a:r>
            <a:r>
              <a:rPr lang="it-IT" sz="1400" b="1" i="1" dirty="0" smtClean="0">
                <a:solidFill>
                  <a:schemeClr val="bg1"/>
                </a:solidFill>
                <a:latin typeface="DIN-Regular"/>
              </a:rPr>
              <a:t>elevato</a:t>
            </a:r>
            <a:r>
              <a:rPr lang="it-IT" sz="1400" dirty="0" smtClean="0">
                <a:solidFill>
                  <a:schemeClr val="bg1"/>
                </a:solidFill>
                <a:latin typeface="DIN-Regular"/>
              </a:rPr>
              <a:t> di competenza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6332" y="23622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88999" y="898463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39232" y="880783"/>
            <a:ext cx="592667" cy="109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57200" y="880783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DIN-Regular"/>
              </a:rPr>
              <a:t>Percorsi </a:t>
            </a:r>
            <a:r>
              <a:rPr lang="it-IT" sz="1200" b="1" dirty="0" smtClean="0">
                <a:solidFill>
                  <a:srgbClr val="C00000"/>
                </a:solidFill>
                <a:latin typeface="DIN-Regular"/>
              </a:rPr>
              <a:t>universitari</a:t>
            </a:r>
            <a:r>
              <a:rPr lang="it-IT" sz="1200" b="1" dirty="0" smtClean="0">
                <a:solidFill>
                  <a:srgbClr val="000000"/>
                </a:solidFill>
                <a:latin typeface="DIN-Regular"/>
              </a:rPr>
              <a:t> - Importanza del </a:t>
            </a:r>
            <a:r>
              <a:rPr lang="it-IT" sz="1200" b="1" dirty="0">
                <a:solidFill>
                  <a:srgbClr val="000000"/>
                </a:solidFill>
                <a:latin typeface="DIN-Regular"/>
              </a:rPr>
              <a:t>possesso della </a:t>
            </a:r>
            <a:r>
              <a:rPr lang="it-IT" sz="1200" b="1" dirty="0">
                <a:solidFill>
                  <a:srgbClr val="0070C0"/>
                </a:solidFill>
                <a:latin typeface="DIN-Regular"/>
              </a:rPr>
              <a:t>capacità di applicare tecnologie “4.0” per innovare processi</a:t>
            </a:r>
            <a:endParaRPr lang="it-IT" sz="3600" b="1" dirty="0">
              <a:solidFill>
                <a:srgbClr val="0070C0"/>
              </a:solidFill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2"/>
          <a:srcRect l="13787" t="16444" r="39169" b="9533"/>
          <a:stretch/>
        </p:blipFill>
        <p:spPr bwMode="auto">
          <a:xfrm>
            <a:off x="1790700" y="1346888"/>
            <a:ext cx="5486400" cy="4165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3"/>
          <a:srcRect l="31077" t="90950" r="47972" b="5111"/>
          <a:stretch/>
        </p:blipFill>
        <p:spPr bwMode="auto">
          <a:xfrm>
            <a:off x="3810000" y="5511990"/>
            <a:ext cx="175260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2438400" y="4392308"/>
            <a:ext cx="1828799" cy="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reccia a sinistra 17"/>
          <p:cNvSpPr/>
          <p:nvPr/>
        </p:nvSpPr>
        <p:spPr>
          <a:xfrm>
            <a:off x="6629400" y="4229100"/>
            <a:ext cx="599124" cy="2286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57200" y="6319001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chemeClr val="bg1"/>
                </a:solidFill>
                <a:latin typeface="DIN-Regular"/>
              </a:rPr>
              <a:t>Le imprese chiedono un livello di competenza più elevato nel caso dei titoli </a:t>
            </a:r>
            <a:r>
              <a:rPr lang="it-IT" sz="1400" dirty="0" err="1" smtClean="0">
                <a:solidFill>
                  <a:schemeClr val="bg1"/>
                </a:solidFill>
                <a:latin typeface="DIN-Regular"/>
              </a:rPr>
              <a:t>universitati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 rotWithShape="1">
          <a:blip r:embed="rId2"/>
          <a:srcRect l="26947" t="19606" r="8932" b="3744"/>
          <a:stretch/>
        </p:blipFill>
        <p:spPr bwMode="auto">
          <a:xfrm>
            <a:off x="76200" y="914400"/>
            <a:ext cx="88392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96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1" y="1828800"/>
            <a:ext cx="8674617" cy="383443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66800" y="1066800"/>
            <a:ext cx="70104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I geometri e le competenze digitali nel CV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7647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66800" y="1066800"/>
            <a:ext cx="70104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I geometri e le competenze digitali nel CV</a:t>
            </a: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28800"/>
            <a:ext cx="4756269" cy="47562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1613412"/>
            <a:ext cx="2461161" cy="45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1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805174"/>
            <a:ext cx="6858000" cy="553998"/>
          </a:xfrm>
        </p:spPr>
        <p:txBody>
          <a:bodyPr/>
          <a:lstStyle/>
          <a:p>
            <a:r>
              <a:rPr lang="it-IT" sz="1800" dirty="0" smtClean="0">
                <a:solidFill>
                  <a:schemeClr val="tx2"/>
                </a:solidFill>
              </a:rPr>
              <a:t>Antonini Raffaella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orientamento@lg.camcom.it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2710" y="4270148"/>
            <a:ext cx="845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Grazie per l’attenzione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40880" y="3245757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95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" y="1295400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DEMAND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800" y="2362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dirty="0"/>
              <a:t>Si stima che tra il 2021 e il 2025 </a:t>
            </a:r>
            <a:r>
              <a:rPr lang="it-IT" sz="1600" b="1" dirty="0">
                <a:solidFill>
                  <a:srgbClr val="C00000"/>
                </a:solidFill>
              </a:rPr>
              <a:t>l’incremento complessivo dello stock per effetto dell’espansione economica </a:t>
            </a:r>
            <a:r>
              <a:rPr lang="it-IT" sz="1600" dirty="0"/>
              <a:t>potrà variare tra 933mila e quasi 1 milione e 300mila occupati a seconda dello scenario.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76304" y="3516362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DEMAND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33800" y="4768893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Il </a:t>
            </a:r>
            <a:r>
              <a:rPr lang="it-IT" sz="1600" dirty="0"/>
              <a:t>fabbisogno occupazionale dei vari settori è </a:t>
            </a:r>
            <a:r>
              <a:rPr lang="it-IT" sz="1600" dirty="0" smtClean="0"/>
              <a:t>determinato anche dalla </a:t>
            </a:r>
            <a:r>
              <a:rPr lang="it-IT" sz="1600" b="1" dirty="0">
                <a:solidFill>
                  <a:srgbClr val="C00000"/>
                </a:solidFill>
              </a:rPr>
              <a:t>necessità di sostituzione di addetti in uscita per pensionamento o mortalità</a:t>
            </a:r>
            <a:r>
              <a:rPr lang="it-IT" sz="1600" dirty="0"/>
              <a:t>, </a:t>
            </a:r>
            <a:r>
              <a:rPr lang="it-IT" sz="1600" dirty="0" smtClean="0"/>
              <a:t>un fabbisogno che per </a:t>
            </a:r>
            <a:r>
              <a:rPr lang="it-IT" sz="1600" dirty="0"/>
              <a:t>il </a:t>
            </a:r>
            <a:r>
              <a:rPr lang="it-IT" sz="1600" dirty="0" smtClean="0"/>
              <a:t>quinquennio è stimato </a:t>
            </a:r>
            <a:r>
              <a:rPr lang="it-IT" sz="1600" dirty="0"/>
              <a:t>in oltre 2 milioni e 600mila unità.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186465088"/>
              </p:ext>
            </p:extLst>
          </p:nvPr>
        </p:nvGraphicFramePr>
        <p:xfrm>
          <a:off x="5638800" y="925113"/>
          <a:ext cx="2514600" cy="211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50733372"/>
              </p:ext>
            </p:extLst>
          </p:nvPr>
        </p:nvGraphicFramePr>
        <p:xfrm>
          <a:off x="228600" y="3657600"/>
          <a:ext cx="3581400" cy="205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701739812"/>
              </p:ext>
            </p:extLst>
          </p:nvPr>
        </p:nvGraphicFramePr>
        <p:xfrm>
          <a:off x="701644" y="3175695"/>
          <a:ext cx="8001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483290" y="2438400"/>
            <a:ext cx="8252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Si stima che tra il 2021 e il 2025 l’incremento complessivo dello stock </a:t>
            </a:r>
            <a:r>
              <a:rPr lang="it-IT" sz="1200" dirty="0" smtClean="0"/>
              <a:t>di occupati nel solo settore Costruzioni e Infrastrutture per </a:t>
            </a:r>
            <a:r>
              <a:rPr lang="it-IT" sz="1200" dirty="0"/>
              <a:t>effetto dell’espansione economica potrà variare tra </a:t>
            </a:r>
            <a:r>
              <a:rPr lang="it-IT" sz="1200" dirty="0" smtClean="0"/>
              <a:t>192mila </a:t>
            </a:r>
            <a:r>
              <a:rPr lang="it-IT" sz="1200" dirty="0"/>
              <a:t>e </a:t>
            </a:r>
            <a:r>
              <a:rPr lang="it-IT" sz="1200" dirty="0" smtClean="0"/>
              <a:t>210.400 occupati </a:t>
            </a:r>
            <a:r>
              <a:rPr lang="it-IT" sz="1200" dirty="0"/>
              <a:t>a seconda dello scenario.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505702" y="1350102"/>
            <a:ext cx="8229600" cy="7838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settembre 2020 la Commissione Europea ha pubblicato le linee guida entro cui dovranno muoversi gli Stati membri nella stesura dei piani nazionali all’interno del programma 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Generation EU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almeno il 37% dei fondi dovrà essere destinato alla transizione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 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meno del 20% alla transizione digitale.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67000" y="442969"/>
            <a:ext cx="4572000" cy="58477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2021-2025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7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85800" y="1681117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Questa filiera potrà beneficiare delle risorse programmate per l’abbattimento delle emissioni di CO2, che riguardano due linee progettuali: per </a:t>
            </a:r>
            <a:r>
              <a:rPr lang="it-IT" sz="1600" dirty="0" smtClean="0"/>
              <a:t>l’</a:t>
            </a:r>
            <a:r>
              <a:rPr lang="it-IT" sz="1600" dirty="0" err="1" smtClean="0"/>
              <a:t>efficIentamento</a:t>
            </a:r>
            <a:r>
              <a:rPr lang="it-IT" sz="1600" dirty="0" smtClean="0"/>
              <a:t> </a:t>
            </a:r>
            <a:r>
              <a:rPr lang="it-IT" sz="1600" dirty="0"/>
              <a:t>energetico e la messa in sicurezza del </a:t>
            </a:r>
            <a:r>
              <a:rPr lang="it-IT" sz="1600" dirty="0" smtClean="0"/>
              <a:t>patrimonio </a:t>
            </a:r>
            <a:r>
              <a:rPr lang="it-IT" sz="1600" dirty="0"/>
              <a:t>edilizio pubblico e per la riqualificazione energetica e l’adeguamento antisismico del </a:t>
            </a:r>
            <a:r>
              <a:rPr lang="it-IT" sz="1600" dirty="0" smtClean="0"/>
              <a:t>patrimonio </a:t>
            </a:r>
            <a:r>
              <a:rPr lang="it-IT" sz="1600" dirty="0"/>
              <a:t>immobiliare privato.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667000" y="398123"/>
            <a:ext cx="4572000" cy="8309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2021-2025 COSTRUZIONI E INFRASTRUTTURE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76600" y="28745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Questi incentivi accelereranno, soprattutto nei primi anni di previsione, la domanda di competenze green alle professioni caratteristiche della </a:t>
            </a:r>
            <a:r>
              <a:rPr lang="it-IT" b="1" dirty="0" smtClean="0">
                <a:solidFill>
                  <a:srgbClr val="C00000"/>
                </a:solidFill>
              </a:rPr>
              <a:t>filiera.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800" y="4191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A fronte di questa richiesta si potrebbe evidenziare una carenza di competenze per quanto riguarda la progettazione, le tecnologie e i materiali ecologici. Per il raggiungimento degli obiettivi nel Green Deal europeo legati alle ristrutturazioni sarà fondamentale la disponibilità di lavoratori edili </a:t>
            </a:r>
            <a:r>
              <a:rPr lang="it-IT" sz="1600" dirty="0" smtClean="0"/>
              <a:t>qualificati</a:t>
            </a:r>
            <a:r>
              <a:rPr lang="it-IT" sz="1600" dirty="0"/>
              <a:t>, che abbiano sviluppato competenze in ambiti quali l'efficienza energetica e delle risorse, le </a:t>
            </a:r>
            <a:r>
              <a:rPr lang="it-IT" sz="1600" dirty="0" smtClean="0"/>
              <a:t>soluzioni </a:t>
            </a:r>
            <a:r>
              <a:rPr lang="it-IT" sz="1600" dirty="0"/>
              <a:t>decentralizzate per le energie rinnovabili, la circolarità, la digitalizzazione e la ristrutturazione delle costruzioni esistenti nel rispetto dei requisiti di accessibilità (Direttiva (UE) 2019/882 sui requisiti di accessibilità dei prodotti e dei </a:t>
            </a:r>
            <a:r>
              <a:rPr lang="it-IT" sz="1600" dirty="0" smtClean="0"/>
              <a:t>servizi).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96807"/>
            <a:ext cx="791713" cy="7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048000" y="1524000"/>
            <a:ext cx="3124200" cy="322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Prevista carenza di offerta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67000" y="442969"/>
            <a:ext cx="4572000" cy="58477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2021-2025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4125918078"/>
              </p:ext>
            </p:extLst>
          </p:nvPr>
        </p:nvGraphicFramePr>
        <p:xfrm>
          <a:off x="914400" y="1981200"/>
          <a:ext cx="6896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3582" y="4351866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Le competenze digitali 2020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i="1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Sezione Pubblicazioni di</a:t>
            </a:r>
          </a:p>
          <a:p>
            <a:pPr algn="ctr"/>
            <a:r>
              <a:rPr lang="it-IT" sz="2000" b="1" dirty="0">
                <a:hlinkClick r:id="rId3"/>
              </a:rPr>
              <a:t>https://excelsior.unioncamere.net</a:t>
            </a:r>
            <a:r>
              <a:rPr lang="it-IT" sz="2000" b="1" dirty="0" smtClean="0">
                <a:hlinkClick r:id="rId3"/>
              </a:rPr>
              <a:t>/</a:t>
            </a:r>
            <a:endParaRPr lang="it-IT" sz="2000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25879" r="53204" b="30650"/>
          <a:stretch/>
        </p:blipFill>
        <p:spPr bwMode="auto">
          <a:xfrm>
            <a:off x="143434" y="134471"/>
            <a:ext cx="2761131" cy="6275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848" r="47228" b="77837"/>
          <a:stretch/>
        </p:blipFill>
        <p:spPr>
          <a:xfrm>
            <a:off x="6463551" y="143436"/>
            <a:ext cx="2411507" cy="618564"/>
          </a:xfrm>
          <a:prstGeom prst="rect">
            <a:avLst/>
          </a:prstGeom>
        </p:spPr>
      </p:pic>
      <p:pic>
        <p:nvPicPr>
          <p:cNvPr id="1026" name="Picture 2" descr="https://excelsior.unioncamere.net/images/pubblicazioni2020/Copertina_B5_digital_2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2" y="783490"/>
            <a:ext cx="2133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800" y="990600"/>
            <a:ext cx="8651631" cy="3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nvestimenti </a:t>
            </a:r>
            <a:r>
              <a:rPr lang="it-IT" sz="1800" b="1" i="1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</a:t>
            </a:r>
            <a:r>
              <a:rPr lang="it-IT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20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nnovazione digitale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15240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</a:rPr>
              <a:t>I</a:t>
            </a:r>
            <a:r>
              <a:rPr lang="it-IT" sz="1200" dirty="0" smtClean="0">
                <a:solidFill>
                  <a:srgbClr val="000000"/>
                </a:solidFill>
              </a:rPr>
              <a:t>nvestimenti </a:t>
            </a:r>
            <a:r>
              <a:rPr lang="it-IT" sz="1200" dirty="0">
                <a:solidFill>
                  <a:srgbClr val="000000"/>
                </a:solidFill>
              </a:rPr>
              <a:t>in </a:t>
            </a:r>
            <a:r>
              <a:rPr lang="it-IT" sz="1200" b="1" dirty="0">
                <a:solidFill>
                  <a:srgbClr val="0070C0"/>
                </a:solidFill>
              </a:rPr>
              <a:t>tecnologie innovative </a:t>
            </a:r>
            <a:r>
              <a:rPr lang="it-IT" sz="1200" dirty="0" smtClean="0">
                <a:solidFill>
                  <a:srgbClr val="000000"/>
                </a:solidFill>
              </a:rPr>
              <a:t>: </a:t>
            </a:r>
            <a:endParaRPr lang="it-IT" sz="1200" dirty="0">
              <a:solidFill>
                <a:srgbClr val="000000"/>
              </a:solidFill>
            </a:endParaRP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Strumenti software dell’impresa 4.0 per l’acquisizione e la gestione di dati a supporto delle decisioni, della progettazione e ingegnerizzazione dei prodotti/servizi, dell’analisi dei processi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Internet alta velocità, </a:t>
            </a:r>
            <a:r>
              <a:rPr lang="it-IT" sz="1200" dirty="0" err="1">
                <a:solidFill>
                  <a:srgbClr val="000000"/>
                </a:solidFill>
              </a:rPr>
              <a:t>cloud</a:t>
            </a:r>
            <a:r>
              <a:rPr lang="it-IT" sz="1200" dirty="0">
                <a:solidFill>
                  <a:srgbClr val="000000"/>
                </a:solidFill>
              </a:rPr>
              <a:t>, mobile, big data </a:t>
            </a:r>
            <a:r>
              <a:rPr lang="it-IT" sz="1200" dirty="0" err="1">
                <a:solidFill>
                  <a:srgbClr val="000000"/>
                </a:solidFill>
              </a:rPr>
              <a:t>analytics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</a:t>
            </a:r>
            <a:r>
              <a:rPr lang="it-IT" sz="1200" dirty="0" err="1">
                <a:solidFill>
                  <a:srgbClr val="000000"/>
                </a:solidFill>
              </a:rPr>
              <a:t>IoT</a:t>
            </a:r>
            <a:r>
              <a:rPr lang="it-IT" sz="1200" dirty="0">
                <a:solidFill>
                  <a:srgbClr val="000000"/>
                </a:solidFill>
              </a:rPr>
              <a:t> (Internet delle cose), tecnologie di comunicazione machine-to-machine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Robotica avanzata (stampa 3D, robot collaborativi interconnessi e programmabili)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Sicurezza informatica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Realtà aumentata e virtuale a supporto dei processi produttivi. 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4807527" y="1333941"/>
            <a:ext cx="39554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</a:rPr>
              <a:t>Gli investimenti in </a:t>
            </a:r>
            <a:r>
              <a:rPr lang="it-IT" sz="1200" b="1" dirty="0">
                <a:solidFill>
                  <a:srgbClr val="0070C0"/>
                </a:solidFill>
              </a:rPr>
              <a:t>modelli organizzativi aziendali </a:t>
            </a:r>
            <a:r>
              <a:rPr lang="it-IT" sz="1200" dirty="0">
                <a:solidFill>
                  <a:srgbClr val="000000"/>
                </a:solidFill>
              </a:rPr>
              <a:t>invece sono: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sistemi di rilevazione continua e analisi, in tempo reale, delle “performance” di tutte le aree aziendali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sistemi gestionali evoluti con lo scopo di favorire l’integrazione e la collaborazione tra le diverse funzioni aziendali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una rete digitale integrata o potenzialmente integrabile con reti esterne di fornitori di prodotti/servizi (fornitori, servizi logistici e di assistenza)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una rete digitale integrata o potenzialmente integrabile con reti esterne di clienti business (B to B)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strumenti di lavoro agile (</a:t>
            </a:r>
            <a:r>
              <a:rPr lang="it-IT" sz="1200" dirty="0" err="1">
                <a:solidFill>
                  <a:srgbClr val="000000"/>
                </a:solidFill>
              </a:rPr>
              <a:t>smart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wortking</a:t>
            </a:r>
            <a:r>
              <a:rPr lang="it-IT" sz="1200" dirty="0">
                <a:solidFill>
                  <a:srgbClr val="000000"/>
                </a:solidFill>
              </a:rPr>
              <a:t>, telelavoro, lavoro a domicilio) </a:t>
            </a:r>
            <a:endParaRPr lang="it-IT" sz="1200" dirty="0" smtClean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Potenziamento dell’area amministrativa/gestionale e giuridico/normativa a seguito della trasformazione digitale (sicurezza, normativa sul lavoro, normative sulla privacy, nuove procedure di gestione del personale e nuove modalità di lavoro)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•Adozione di nuove regole per sicurezza sanitaria per i lavoratori, uso di nuovi presidi, </a:t>
            </a:r>
            <a:r>
              <a:rPr lang="it-IT" sz="1200" dirty="0" err="1">
                <a:solidFill>
                  <a:srgbClr val="000000"/>
                </a:solidFill>
              </a:rPr>
              <a:t>risk</a:t>
            </a:r>
            <a:r>
              <a:rPr lang="it-IT" sz="1200" dirty="0">
                <a:solidFill>
                  <a:srgbClr val="000000"/>
                </a:solidFill>
              </a:rPr>
              <a:t> management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799" y="3962400"/>
            <a:ext cx="4346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</a:rPr>
              <a:t>I</a:t>
            </a:r>
            <a:r>
              <a:rPr lang="it-IT" sz="1200" dirty="0" smtClean="0">
                <a:solidFill>
                  <a:srgbClr val="000000"/>
                </a:solidFill>
              </a:rPr>
              <a:t>nvestimenti </a:t>
            </a:r>
            <a:r>
              <a:rPr lang="it-IT" sz="1200" dirty="0">
                <a:solidFill>
                  <a:srgbClr val="000000"/>
                </a:solidFill>
              </a:rPr>
              <a:t>in </a:t>
            </a:r>
            <a:r>
              <a:rPr lang="it-IT" sz="1200" b="1" dirty="0">
                <a:solidFill>
                  <a:srgbClr val="0070C0"/>
                </a:solidFill>
              </a:rPr>
              <a:t>sviluppo di nuovi modelli di business</a:t>
            </a:r>
            <a:r>
              <a:rPr lang="it-IT" sz="1200" dirty="0">
                <a:solidFill>
                  <a:srgbClr val="000000"/>
                </a:solidFill>
              </a:rPr>
              <a:t>: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Utilizzo di Big data per analizzare i mercati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Digital marketing (utilizzo di canali/strumenti digitali per la promozione e vendita dei prodotti/servizi)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Analisi dei comportamenti e dei bisogni dei clienti/utenti per garantire la personalizzazione del prodotto-servizio offerto. 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268940" y="535568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Gli investimenti delle imprese determinano i fabbisogni di professionalità e formazione</a:t>
            </a:r>
            <a:endParaRPr lang="it-IT" sz="2000" b="1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24CF9FD-213F-4BD2-9301-3EBF0B7B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0316"/>
            <a:ext cx="7524311" cy="44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6;p4"/>
          <p:cNvSpPr txBox="1"/>
          <p:nvPr/>
        </p:nvSpPr>
        <p:spPr>
          <a:xfrm>
            <a:off x="304800" y="833115"/>
            <a:ext cx="8651631" cy="67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settoriale dell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 imprese </a:t>
            </a:r>
            <a:r>
              <a:rPr lang="it-IT" sz="1800" b="1" i="1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che hanno assunto personale a seguito di investimenti in innovazione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digitale 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724400" y="3295709"/>
            <a:ext cx="685800" cy="742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3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5413</TotalTime>
  <Words>1375</Words>
  <Application>Microsoft Office PowerPoint</Application>
  <PresentationFormat>Presentazione su schermo (4:3)</PresentationFormat>
  <Paragraphs>108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DIN-Bold</vt:lpstr>
      <vt:lpstr>DIN-Regular</vt:lpstr>
      <vt:lpstr>Tahoma</vt:lpstr>
      <vt:lpstr>Times New Roman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Bartalucci1</dc:creator>
  <cp:lastModifiedBy>Antonini Raffaella</cp:lastModifiedBy>
  <cp:revision>475</cp:revision>
  <cp:lastPrinted>2021-07-13T10:55:57Z</cp:lastPrinted>
  <dcterms:created xsi:type="dcterms:W3CDTF">2019-04-03T08:33:54Z</dcterms:created>
  <dcterms:modified xsi:type="dcterms:W3CDTF">2022-02-15T08:59:59Z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2019-04-03T00:00:00Z</vt:filetime>
  </property>
</Properties>
</file>